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x="18288000" cy="10287000"/>
  <p:notesSz cx="6858000" cy="9144000"/>
  <p:embeddedFontLst>
    <p:embeddedFont>
      <p:font typeface="Arial Unicode" charset="1" panose="020B0604020202020204"/>
      <p:regular r:id="rId37"/>
    </p:embeddedFont>
    <p:embeddedFont>
      <p:font typeface="Montserrat Bold" charset="1" panose="00000800000000000000"/>
      <p:regular r:id="rId38"/>
    </p:embeddedFont>
    <p:embeddedFont>
      <p:font typeface="Open Sans" charset="1" panose="00000000000000000000"/>
      <p:regular r:id="rId39"/>
    </p:embeddedFont>
    <p:embeddedFont>
      <p:font typeface="Montserrat" charset="1" panose="00000500000000000000"/>
      <p:regular r:id="rId40"/>
    </p:embeddedFont>
    <p:embeddedFont>
      <p:font typeface="Open Sans Italics" charset="1" panose="00000000000000000000"/>
      <p:regular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10.png" Type="http://schemas.openxmlformats.org/officeDocument/2006/relationships/image"/><Relationship Id="rId6" Target="../media/image11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12.png" Type="http://schemas.openxmlformats.org/officeDocument/2006/relationships/image"/><Relationship Id="rId6" Target="../media/image13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1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15.png" Type="http://schemas.openxmlformats.org/officeDocument/2006/relationships/image"/><Relationship Id="rId6" Target="../media/image16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17.jpeg" Type="http://schemas.openxmlformats.org/officeDocument/2006/relationships/image"/><Relationship Id="rId6" Target="../media/image18.png" Type="http://schemas.openxmlformats.org/officeDocument/2006/relationships/image"/><Relationship Id="rId7" Target="../media/image19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20.png" Type="http://schemas.openxmlformats.org/officeDocument/2006/relationships/image"/><Relationship Id="rId6" Target="../media/image21.svg" Type="http://schemas.openxmlformats.org/officeDocument/2006/relationships/image"/><Relationship Id="rId7" Target="../media/image22.png" Type="http://schemas.openxmlformats.org/officeDocument/2006/relationships/image"/><Relationship Id="rId8" Target="../media/image23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2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7.png" Type="http://schemas.openxmlformats.org/officeDocument/2006/relationships/image"/><Relationship Id="rId4" Target="../media/image28.svg" Type="http://schemas.openxmlformats.org/officeDocument/2006/relationships/image"/><Relationship Id="rId5" Target="../media/image29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7.png" Type="http://schemas.openxmlformats.org/officeDocument/2006/relationships/image"/><Relationship Id="rId4" Target="../media/image28.svg" Type="http://schemas.openxmlformats.org/officeDocument/2006/relationships/image"/><Relationship Id="rId5" Target="../media/image30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7.png" Type="http://schemas.openxmlformats.org/officeDocument/2006/relationships/image"/><Relationship Id="rId4" Target="../media/image28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7.png" Type="http://schemas.openxmlformats.org/officeDocument/2006/relationships/image"/><Relationship Id="rId4" Target="../media/image28.svg" Type="http://schemas.openxmlformats.org/officeDocument/2006/relationships/image"/><Relationship Id="rId5" Target="../media/image31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7.png" Type="http://schemas.openxmlformats.org/officeDocument/2006/relationships/image"/><Relationship Id="rId4" Target="../media/image28.svg" Type="http://schemas.openxmlformats.org/officeDocument/2006/relationships/image"/><Relationship Id="rId5" Target="../media/image32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7.png" Type="http://schemas.openxmlformats.org/officeDocument/2006/relationships/image"/><Relationship Id="rId4" Target="../media/image28.svg" Type="http://schemas.openxmlformats.org/officeDocument/2006/relationships/image"/><Relationship Id="rId5" Target="../media/image33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7.png" Type="http://schemas.openxmlformats.org/officeDocument/2006/relationships/image"/><Relationship Id="rId4" Target="../media/image28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7.png" Type="http://schemas.openxmlformats.org/officeDocument/2006/relationships/image"/><Relationship Id="rId4" Target="../media/image28.svg" Type="http://schemas.openxmlformats.org/officeDocument/2006/relationships/image"/><Relationship Id="rId5" Target="../media/image34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7.png" Type="http://schemas.openxmlformats.org/officeDocument/2006/relationships/image"/><Relationship Id="rId4" Target="../media/image28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7.png" Type="http://schemas.openxmlformats.org/officeDocument/2006/relationships/image"/><Relationship Id="rId4" Target="../media/image28.svg" Type="http://schemas.openxmlformats.org/officeDocument/2006/relationships/image"/><Relationship Id="rId5" Target="../media/image35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7.png" Type="http://schemas.openxmlformats.org/officeDocument/2006/relationships/image"/><Relationship Id="rId4" Target="../media/image28.svg" Type="http://schemas.openxmlformats.org/officeDocument/2006/relationships/image"/><Relationship Id="rId5" Target="../media/image36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7.png" Type="http://schemas.openxmlformats.org/officeDocument/2006/relationships/image"/><Relationship Id="rId4" Target="../media/image28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7.png" Type="http://schemas.openxmlformats.org/officeDocument/2006/relationships/image"/><Relationship Id="rId4" Target="../media/image28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7.png" Type="http://schemas.openxmlformats.org/officeDocument/2006/relationships/image"/><Relationship Id="rId4" Target="../media/image28.svg" Type="http://schemas.openxmlformats.org/officeDocument/2006/relationships/image"/><Relationship Id="rId5" Target="../media/image37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7.png" Type="http://schemas.openxmlformats.org/officeDocument/2006/relationships/image"/><Relationship Id="rId4" Target="../media/image28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7.png" Type="http://schemas.openxmlformats.org/officeDocument/2006/relationships/image"/><Relationship Id="rId4" Target="../media/image28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https://chat.openai.com" TargetMode="External" Type="http://schemas.openxmlformats.org/officeDocument/2006/relationships/hyperlink"/><Relationship Id="rId4" Target="https://www.paralympic.org/ipc/history?gad_source=1&amp;gclid=CjwKCAjwooq3BhB3EiwAYqYoEnch8Hyi06paca7Sb7rX66NbrTngAuQKVu0yUyfmKbo0KJhCMesA7BoC4eQQAvD_BwE" TargetMode="External" Type="http://schemas.openxmlformats.org/officeDocument/2006/relationships/hyperlink"/><Relationship Id="rId5" Target="../media/image8.png" Type="http://schemas.openxmlformats.org/officeDocument/2006/relationships/image"/><Relationship Id="rId6" Target="../media/image9.sv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5.jpeg" Type="http://schemas.openxmlformats.org/officeDocument/2006/relationships/image"/><Relationship Id="rId11" Target="../media/image46.jpeg" Type="http://schemas.openxmlformats.org/officeDocument/2006/relationships/image"/><Relationship Id="rId12" Target="../media/image47.jpeg" Type="http://schemas.openxmlformats.org/officeDocument/2006/relationships/image"/><Relationship Id="rId13" Target="../media/image48.jpeg" Type="http://schemas.openxmlformats.org/officeDocument/2006/relationships/image"/><Relationship Id="rId14" Target="../media/image49.jpeg" Type="http://schemas.openxmlformats.org/officeDocument/2006/relationships/image"/><Relationship Id="rId15" Target="../media/image50.jpeg" Type="http://schemas.openxmlformats.org/officeDocument/2006/relationships/image"/><Relationship Id="rId16" Target="../media/image51.jpeg" Type="http://schemas.openxmlformats.org/officeDocument/2006/relationships/image"/><Relationship Id="rId17" Target="../media/image52.jpeg" Type="http://schemas.openxmlformats.org/officeDocument/2006/relationships/image"/><Relationship Id="rId18" Target="../media/image53.jpeg" Type="http://schemas.openxmlformats.org/officeDocument/2006/relationships/image"/><Relationship Id="rId19" Target="../media/image54.jpeg" Type="http://schemas.openxmlformats.org/officeDocument/2006/relationships/image"/><Relationship Id="rId2" Target="../media/image1.png" Type="http://schemas.openxmlformats.org/officeDocument/2006/relationships/image"/><Relationship Id="rId20" Target="../media/image55.jpeg" Type="http://schemas.openxmlformats.org/officeDocument/2006/relationships/image"/><Relationship Id="rId21" Target="../media/image56.jpeg" Type="http://schemas.openxmlformats.org/officeDocument/2006/relationships/image"/><Relationship Id="rId22" Target="../media/image57.jpeg" Type="http://schemas.openxmlformats.org/officeDocument/2006/relationships/image"/><Relationship Id="rId23" Target="../media/image58.jpeg" Type="http://schemas.openxmlformats.org/officeDocument/2006/relationships/image"/><Relationship Id="rId24" Target="../media/image59.jpeg" Type="http://schemas.openxmlformats.org/officeDocument/2006/relationships/image"/><Relationship Id="rId25" Target="../media/image60.jpeg" Type="http://schemas.openxmlformats.org/officeDocument/2006/relationships/image"/><Relationship Id="rId26" Target="../media/image61.jpeg" Type="http://schemas.openxmlformats.org/officeDocument/2006/relationships/image"/><Relationship Id="rId27" Target="../media/image62.jpeg" Type="http://schemas.openxmlformats.org/officeDocument/2006/relationships/image"/><Relationship Id="rId28" Target="../media/image63.jpeg" Type="http://schemas.openxmlformats.org/officeDocument/2006/relationships/image"/><Relationship Id="rId29" Target="../media/image64.jpeg" Type="http://schemas.openxmlformats.org/officeDocument/2006/relationships/image"/><Relationship Id="rId3" Target="../media/image38.jpeg" Type="http://schemas.openxmlformats.org/officeDocument/2006/relationships/image"/><Relationship Id="rId30" Target="../media/image65.jpeg" Type="http://schemas.openxmlformats.org/officeDocument/2006/relationships/image"/><Relationship Id="rId31" Target="../media/image66.jpeg" Type="http://schemas.openxmlformats.org/officeDocument/2006/relationships/image"/><Relationship Id="rId32" Target="../media/image67.jpeg" Type="http://schemas.openxmlformats.org/officeDocument/2006/relationships/image"/><Relationship Id="rId33" Target="../media/image68.jpeg" Type="http://schemas.openxmlformats.org/officeDocument/2006/relationships/image"/><Relationship Id="rId34" Target="../media/image69.jpeg" Type="http://schemas.openxmlformats.org/officeDocument/2006/relationships/image"/><Relationship Id="rId35" Target="../media/image70.jpeg" Type="http://schemas.openxmlformats.org/officeDocument/2006/relationships/image"/><Relationship Id="rId36" Target="../media/image71.jpeg" Type="http://schemas.openxmlformats.org/officeDocument/2006/relationships/image"/><Relationship Id="rId37" Target="../media/image72.jpeg" Type="http://schemas.openxmlformats.org/officeDocument/2006/relationships/image"/><Relationship Id="rId38" Target="../media/image73.jpeg" Type="http://schemas.openxmlformats.org/officeDocument/2006/relationships/image"/><Relationship Id="rId39" Target="../media/image74.jpeg" Type="http://schemas.openxmlformats.org/officeDocument/2006/relationships/image"/><Relationship Id="rId4" Target="../media/image39.jpeg" Type="http://schemas.openxmlformats.org/officeDocument/2006/relationships/image"/><Relationship Id="rId40" Target="../media/image75.jpeg" Type="http://schemas.openxmlformats.org/officeDocument/2006/relationships/image"/><Relationship Id="rId41" Target="../media/image76.jpeg" Type="http://schemas.openxmlformats.org/officeDocument/2006/relationships/image"/><Relationship Id="rId42" Target="../media/image77.jpeg" Type="http://schemas.openxmlformats.org/officeDocument/2006/relationships/image"/><Relationship Id="rId43" Target="../media/image78.jpeg" Type="http://schemas.openxmlformats.org/officeDocument/2006/relationships/image"/><Relationship Id="rId44" Target="../media/image79.jpeg" Type="http://schemas.openxmlformats.org/officeDocument/2006/relationships/image"/><Relationship Id="rId45" Target="../media/image80.jpeg" Type="http://schemas.openxmlformats.org/officeDocument/2006/relationships/image"/><Relationship Id="rId46" Target="../media/image81.jpeg" Type="http://schemas.openxmlformats.org/officeDocument/2006/relationships/image"/><Relationship Id="rId47" Target="../media/image82.jpeg" Type="http://schemas.openxmlformats.org/officeDocument/2006/relationships/image"/><Relationship Id="rId48" Target="../media/image83.jpeg" Type="http://schemas.openxmlformats.org/officeDocument/2006/relationships/image"/><Relationship Id="rId49" Target="../media/image84.jpeg" Type="http://schemas.openxmlformats.org/officeDocument/2006/relationships/image"/><Relationship Id="rId5" Target="../media/image40.jpeg" Type="http://schemas.openxmlformats.org/officeDocument/2006/relationships/image"/><Relationship Id="rId50" Target="../media/image85.jpeg" Type="http://schemas.openxmlformats.org/officeDocument/2006/relationships/image"/><Relationship Id="rId51" Target="../media/image86.jpeg" Type="http://schemas.openxmlformats.org/officeDocument/2006/relationships/image"/><Relationship Id="rId52" Target="../media/image87.jpeg" Type="http://schemas.openxmlformats.org/officeDocument/2006/relationships/image"/><Relationship Id="rId53" Target="../media/image88.jpeg" Type="http://schemas.openxmlformats.org/officeDocument/2006/relationships/image"/><Relationship Id="rId54" Target="../media/image89.jpeg" Type="http://schemas.openxmlformats.org/officeDocument/2006/relationships/image"/><Relationship Id="rId55" Target="../media/image90.jpeg" Type="http://schemas.openxmlformats.org/officeDocument/2006/relationships/image"/><Relationship Id="rId56" Target="../media/image91.jpeg" Type="http://schemas.openxmlformats.org/officeDocument/2006/relationships/image"/><Relationship Id="rId57" Target="../media/image92.jpeg" Type="http://schemas.openxmlformats.org/officeDocument/2006/relationships/image"/><Relationship Id="rId58" Target="../media/image93.jpeg" Type="http://schemas.openxmlformats.org/officeDocument/2006/relationships/image"/><Relationship Id="rId59" Target="../media/image94.jpeg" Type="http://schemas.openxmlformats.org/officeDocument/2006/relationships/image"/><Relationship Id="rId6" Target="../media/image41.jpeg" Type="http://schemas.openxmlformats.org/officeDocument/2006/relationships/image"/><Relationship Id="rId60" Target="../media/image95.jpeg" Type="http://schemas.openxmlformats.org/officeDocument/2006/relationships/image"/><Relationship Id="rId61" Target="../media/image96.jpeg" Type="http://schemas.openxmlformats.org/officeDocument/2006/relationships/image"/><Relationship Id="rId62" Target="../media/image97.jpeg" Type="http://schemas.openxmlformats.org/officeDocument/2006/relationships/image"/><Relationship Id="rId63" Target="../media/image98.jpeg" Type="http://schemas.openxmlformats.org/officeDocument/2006/relationships/image"/><Relationship Id="rId64" Target="../media/image99.jpeg" Type="http://schemas.openxmlformats.org/officeDocument/2006/relationships/image"/><Relationship Id="rId65" Target="../media/image100.jpeg" Type="http://schemas.openxmlformats.org/officeDocument/2006/relationships/image"/><Relationship Id="rId66" Target="../media/image101.jpeg" Type="http://schemas.openxmlformats.org/officeDocument/2006/relationships/image"/><Relationship Id="rId67" Target="../media/image102.jpeg" Type="http://schemas.openxmlformats.org/officeDocument/2006/relationships/image"/><Relationship Id="rId68" Target="../media/image103.jpeg" Type="http://schemas.openxmlformats.org/officeDocument/2006/relationships/image"/><Relationship Id="rId69" Target="../media/image104.jpeg" Type="http://schemas.openxmlformats.org/officeDocument/2006/relationships/image"/><Relationship Id="rId7" Target="../media/image42.jpeg" Type="http://schemas.openxmlformats.org/officeDocument/2006/relationships/image"/><Relationship Id="rId70" Target="../media/image105.jpeg" Type="http://schemas.openxmlformats.org/officeDocument/2006/relationships/image"/><Relationship Id="rId71" Target="../media/image106.jpeg" Type="http://schemas.openxmlformats.org/officeDocument/2006/relationships/image"/><Relationship Id="rId72" Target="../media/image107.jpeg" Type="http://schemas.openxmlformats.org/officeDocument/2006/relationships/image"/><Relationship Id="rId8" Target="../media/image43.jpeg" Type="http://schemas.openxmlformats.org/officeDocument/2006/relationships/image"/><Relationship Id="rId9" Target="../media/image44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4" r="0" b="-7573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975831" y="-32246"/>
            <a:ext cx="8624339" cy="2921211"/>
          </a:xfrm>
          <a:custGeom>
            <a:avLst/>
            <a:gdLst/>
            <a:ahLst/>
            <a:cxnLst/>
            <a:rect r="r" b="b" t="t" l="l"/>
            <a:pathLst>
              <a:path h="2921211" w="8624339">
                <a:moveTo>
                  <a:pt x="0" y="0"/>
                </a:moveTo>
                <a:lnTo>
                  <a:pt x="8624338" y="0"/>
                </a:lnTo>
                <a:lnTo>
                  <a:pt x="8624338" y="2921211"/>
                </a:lnTo>
                <a:lnTo>
                  <a:pt x="0" y="2921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483914" y="4612851"/>
            <a:ext cx="5608172" cy="5608172"/>
          </a:xfrm>
          <a:custGeom>
            <a:avLst/>
            <a:gdLst/>
            <a:ahLst/>
            <a:cxnLst/>
            <a:rect r="r" b="b" t="t" l="l"/>
            <a:pathLst>
              <a:path h="5608172" w="5608172">
                <a:moveTo>
                  <a:pt x="0" y="0"/>
                </a:moveTo>
                <a:lnTo>
                  <a:pt x="5608172" y="0"/>
                </a:lnTo>
                <a:lnTo>
                  <a:pt x="5608172" y="5608172"/>
                </a:lnTo>
                <a:lnTo>
                  <a:pt x="0" y="56081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true" flipV="false" rot="0">
            <a:off x="-2792882" y="-32246"/>
            <a:ext cx="5608172" cy="5608172"/>
          </a:xfrm>
          <a:custGeom>
            <a:avLst/>
            <a:gdLst/>
            <a:ahLst/>
            <a:cxnLst/>
            <a:rect r="r" b="b" t="t" l="l"/>
            <a:pathLst>
              <a:path h="5608172" w="5608172">
                <a:moveTo>
                  <a:pt x="5608172" y="0"/>
                </a:moveTo>
                <a:lnTo>
                  <a:pt x="0" y="0"/>
                </a:lnTo>
                <a:lnTo>
                  <a:pt x="0" y="5608172"/>
                </a:lnTo>
                <a:lnTo>
                  <a:pt x="5608172" y="5608172"/>
                </a:lnTo>
                <a:lnTo>
                  <a:pt x="5608172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-3657600" y="8052676"/>
            <a:ext cx="7315200" cy="2477783"/>
          </a:xfrm>
          <a:custGeom>
            <a:avLst/>
            <a:gdLst/>
            <a:ahLst/>
            <a:cxnLst/>
            <a:rect r="r" b="b" t="t" l="l"/>
            <a:pathLst>
              <a:path h="2477783" w="7315200">
                <a:moveTo>
                  <a:pt x="7315200" y="0"/>
                </a:moveTo>
                <a:lnTo>
                  <a:pt x="0" y="0"/>
                </a:lnTo>
                <a:lnTo>
                  <a:pt x="0" y="2477783"/>
                </a:lnTo>
                <a:lnTo>
                  <a:pt x="7315200" y="2477783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288300" y="639605"/>
            <a:ext cx="2132235" cy="2132235"/>
          </a:xfrm>
          <a:custGeom>
            <a:avLst/>
            <a:gdLst/>
            <a:ahLst/>
            <a:cxnLst/>
            <a:rect r="r" b="b" t="t" l="l"/>
            <a:pathLst>
              <a:path h="2132235" w="2132235">
                <a:moveTo>
                  <a:pt x="0" y="0"/>
                </a:moveTo>
                <a:lnTo>
                  <a:pt x="2132234" y="0"/>
                </a:lnTo>
                <a:lnTo>
                  <a:pt x="2132234" y="2132235"/>
                </a:lnTo>
                <a:lnTo>
                  <a:pt x="0" y="21322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76335" y="913513"/>
            <a:ext cx="3181774" cy="1858327"/>
          </a:xfrm>
          <a:custGeom>
            <a:avLst/>
            <a:gdLst/>
            <a:ahLst/>
            <a:cxnLst/>
            <a:rect r="r" b="b" t="t" l="l"/>
            <a:pathLst>
              <a:path h="1858327" w="3181774">
                <a:moveTo>
                  <a:pt x="0" y="0"/>
                </a:moveTo>
                <a:lnTo>
                  <a:pt x="3181774" y="0"/>
                </a:lnTo>
                <a:lnTo>
                  <a:pt x="3181774" y="1858327"/>
                </a:lnTo>
                <a:lnTo>
                  <a:pt x="0" y="185832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853359" y="1431834"/>
            <a:ext cx="8943851" cy="13400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9"/>
              </a:lnSpc>
            </a:pPr>
            <a:r>
              <a:rPr lang="en-US" sz="3199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PONTIFÍCIA UNIVERSIDADE CATÓLICA DE GOIÁS ESCOLA DE CIÊNCIAS SOCIAIS E DA SAÚDE CURSO DE FISIOTERAPIA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534248" y="4557843"/>
            <a:ext cx="12949666" cy="3268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77"/>
              </a:lnSpc>
            </a:pPr>
            <a:r>
              <a:rPr lang="en-US" sz="6073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PREVALÊNCIA DE LESÕES MUSCULOESQUELÉTICAS EM JOGADORES DE BASQUETEBOL EM CADEIRA DE RODAS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578985" y="8826422"/>
            <a:ext cx="11302098" cy="868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9"/>
              </a:lnSpc>
            </a:pPr>
            <a:r>
              <a:rPr lang="en-US" sz="3199" spc="131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ACADÊMICO: IGOR SILVEIRA GOMES</a:t>
            </a:r>
          </a:p>
          <a:p>
            <a:pPr algn="ctr">
              <a:lnSpc>
                <a:spcPts val="3449"/>
              </a:lnSpc>
            </a:pPr>
            <a:r>
              <a:rPr lang="en-US" sz="3199" spc="131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 ORIENTADORA: PROFª. DRª. FABIANA PAVAN VIANA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4" r="0" b="-75734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13023217" y="-976316"/>
            <a:ext cx="5489779" cy="5489779"/>
          </a:xfrm>
          <a:custGeom>
            <a:avLst/>
            <a:gdLst/>
            <a:ahLst/>
            <a:cxnLst/>
            <a:rect r="r" b="b" t="t" l="l"/>
            <a:pathLst>
              <a:path h="5489779" w="5489779">
                <a:moveTo>
                  <a:pt x="5489779" y="0"/>
                </a:moveTo>
                <a:lnTo>
                  <a:pt x="0" y="0"/>
                </a:lnTo>
                <a:lnTo>
                  <a:pt x="0" y="5489779"/>
                </a:lnTo>
                <a:lnTo>
                  <a:pt x="5489779" y="5489779"/>
                </a:lnTo>
                <a:lnTo>
                  <a:pt x="548977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753703" y="3871450"/>
            <a:ext cx="5066806" cy="6254987"/>
          </a:xfrm>
          <a:custGeom>
            <a:avLst/>
            <a:gdLst/>
            <a:ahLst/>
            <a:cxnLst/>
            <a:rect r="r" b="b" t="t" l="l"/>
            <a:pathLst>
              <a:path h="6254987" w="5066806">
                <a:moveTo>
                  <a:pt x="0" y="0"/>
                </a:moveTo>
                <a:lnTo>
                  <a:pt x="5066806" y="0"/>
                </a:lnTo>
                <a:lnTo>
                  <a:pt x="5066806" y="6254987"/>
                </a:lnTo>
                <a:lnTo>
                  <a:pt x="0" y="62549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335691" y="756978"/>
            <a:ext cx="7952309" cy="1322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773"/>
              </a:lnSpc>
              <a:spcBef>
                <a:spcPct val="0"/>
              </a:spcBef>
            </a:pPr>
            <a:r>
              <a:rPr lang="en-US" b="true" sz="10509" spc="-578" strike="noStrike" u="non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Introdução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627853" y="9497457"/>
            <a:ext cx="7362081" cy="406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08"/>
              </a:lnSpc>
            </a:pPr>
            <a:r>
              <a:rPr lang="en-US" sz="236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International Paralympic Committe, 2024, IWBF 2024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66700" y="2831870"/>
            <a:ext cx="11711893" cy="146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 basquetebol em cadeira de rodas é uma das modalidades mais tradicionais do paradesporto. Sua prática originou-se no período pós-Segunda Guerra Mundial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66700" y="5840090"/>
            <a:ext cx="11711893" cy="146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International Wheelchair Basketball Federation (IWBF)</a:t>
            </a:r>
          </a:p>
          <a:p>
            <a:pPr algn="just">
              <a:lnSpc>
                <a:spcPts val="3919"/>
              </a:lnSpc>
            </a:pPr>
          </a:p>
          <a:p>
            <a:pPr algn="just" marL="0" indent="0" lvl="0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Comitê Paralímpico Brasileiro (CPB)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4" r="0" b="-75734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0" y="0"/>
            <a:ext cx="4066152" cy="4066152"/>
          </a:xfrm>
          <a:custGeom>
            <a:avLst/>
            <a:gdLst/>
            <a:ahLst/>
            <a:cxnLst/>
            <a:rect r="r" b="b" t="t" l="l"/>
            <a:pathLst>
              <a:path h="4066152" w="4066152">
                <a:moveTo>
                  <a:pt x="4066152" y="0"/>
                </a:moveTo>
                <a:lnTo>
                  <a:pt x="0" y="0"/>
                </a:lnTo>
                <a:lnTo>
                  <a:pt x="0" y="4066152"/>
                </a:lnTo>
                <a:lnTo>
                  <a:pt x="4066152" y="4066152"/>
                </a:lnTo>
                <a:lnTo>
                  <a:pt x="4066152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687520" y="4950569"/>
            <a:ext cx="4600480" cy="5132381"/>
          </a:xfrm>
          <a:custGeom>
            <a:avLst/>
            <a:gdLst/>
            <a:ahLst/>
            <a:cxnLst/>
            <a:rect r="r" b="b" t="t" l="l"/>
            <a:pathLst>
              <a:path h="5132381" w="4600480">
                <a:moveTo>
                  <a:pt x="0" y="0"/>
                </a:moveTo>
                <a:lnTo>
                  <a:pt x="4600480" y="0"/>
                </a:lnTo>
                <a:lnTo>
                  <a:pt x="4600480" y="5132381"/>
                </a:lnTo>
                <a:lnTo>
                  <a:pt x="0" y="51323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613901" y="4210820"/>
            <a:ext cx="12297996" cy="3938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     </a:t>
            </a:r>
            <a:r>
              <a:rPr lang="en-US" b="true" sz="279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Sobrecarga Biomecânica</a:t>
            </a:r>
          </a:p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 prática impõe elevada sobrecarga aos membros superiores devido à combinação de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Deslocamentos repetitivos (propulsão da cadeira)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Habilidades técnicas (arremesso, passe, drible)</a:t>
            </a:r>
          </a:p>
          <a:p>
            <a:pPr algn="just" marL="0" indent="0" lvl="0">
              <a:lnSpc>
                <a:spcPts val="3919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5167846" y="710685"/>
            <a:ext cx="7952309" cy="1322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773"/>
              </a:lnSpc>
              <a:spcBef>
                <a:spcPct val="0"/>
              </a:spcBef>
            </a:pPr>
            <a:r>
              <a:rPr lang="en-US" b="true" sz="10509" spc="-578" strike="noStrike" u="non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Introdução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877473" y="9676251"/>
            <a:ext cx="2533055" cy="406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08"/>
              </a:lnSpc>
            </a:pPr>
            <a:r>
              <a:rPr lang="en-US" sz="236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Wilroy J</a:t>
            </a:r>
            <a:r>
              <a:rPr lang="en-US" sz="236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363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36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2017</a:t>
            </a:r>
          </a:p>
        </p:txBody>
      </p:sp>
    </p:spTree>
  </p:cSld>
  <p:clrMapOvr>
    <a:masterClrMapping/>
  </p:clrMapOvr>
  <p:transition spd="med">
    <p:cover dir="d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4" r="0" b="-75734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0" y="0"/>
            <a:ext cx="3976154" cy="3976154"/>
          </a:xfrm>
          <a:custGeom>
            <a:avLst/>
            <a:gdLst/>
            <a:ahLst/>
            <a:cxnLst/>
            <a:rect r="r" b="b" t="t" l="l"/>
            <a:pathLst>
              <a:path h="3976154" w="3976154">
                <a:moveTo>
                  <a:pt x="3976154" y="0"/>
                </a:moveTo>
                <a:lnTo>
                  <a:pt x="0" y="0"/>
                </a:lnTo>
                <a:lnTo>
                  <a:pt x="0" y="3976154"/>
                </a:lnTo>
                <a:lnTo>
                  <a:pt x="3976154" y="3976154"/>
                </a:lnTo>
                <a:lnTo>
                  <a:pt x="397615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503294" y="123201"/>
            <a:ext cx="4489125" cy="4253446"/>
          </a:xfrm>
          <a:custGeom>
            <a:avLst/>
            <a:gdLst/>
            <a:ahLst/>
            <a:cxnLst/>
            <a:rect r="r" b="b" t="t" l="l"/>
            <a:pathLst>
              <a:path h="4253446" w="4489125">
                <a:moveTo>
                  <a:pt x="0" y="0"/>
                </a:moveTo>
                <a:lnTo>
                  <a:pt x="4489124" y="0"/>
                </a:lnTo>
                <a:lnTo>
                  <a:pt x="4489124" y="4253446"/>
                </a:lnTo>
                <a:lnTo>
                  <a:pt x="0" y="42534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506251" y="967617"/>
            <a:ext cx="7952309" cy="1322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773"/>
              </a:lnSpc>
              <a:spcBef>
                <a:spcPct val="0"/>
              </a:spcBef>
            </a:pPr>
            <a:r>
              <a:rPr lang="en-US" b="true" sz="10509" spc="-578" strike="noStrike" u="non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Introdução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872981" y="9706202"/>
            <a:ext cx="6542038" cy="406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08"/>
              </a:lnSpc>
            </a:pPr>
            <a:r>
              <a:rPr lang="en-US" sz="236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Cur</a:t>
            </a:r>
            <a:r>
              <a:rPr lang="en-US" sz="236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tis KA, </a:t>
            </a:r>
            <a:r>
              <a:rPr lang="en-US" sz="2363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36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2017, Krogsgaard MR, </a:t>
            </a:r>
            <a:r>
              <a:rPr lang="en-US" sz="2363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36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2017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65233" y="4329022"/>
            <a:ext cx="8341806" cy="4434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  </a:t>
            </a:r>
            <a:r>
              <a:rPr lang="en-US" b="true" sz="279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Principais Condições</a:t>
            </a:r>
          </a:p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 prática impõe elevada sobrecarga aos membros superiores devido à combinação de</a:t>
            </a: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Síndr</a:t>
            </a: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ome do impacto subacromial 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Ten</a:t>
            </a: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dinopatias do manguito rotador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Tendinite da cabeça longa do bíceps</a:t>
            </a:r>
          </a:p>
          <a:p>
            <a:pPr algn="just" marL="0" indent="0" lvl="0">
              <a:lnSpc>
                <a:spcPts val="391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9458560" y="4329022"/>
            <a:ext cx="8533858" cy="5424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     </a:t>
            </a:r>
            <a:r>
              <a:rPr lang="en-US" b="true" sz="279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Fatores Agravantes</a:t>
            </a:r>
          </a:p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 prática impõe elevada sobrecarga aos membros superiores devido à combinação de</a:t>
            </a: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Diferença entre sexos: Mulheres apresentam maior risco (fatores hormonais/biomecânicos)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Intens</a:t>
            </a: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idade: Alto rendimento e calendários intensos aumentam risco de lesões agudas e crônicas</a:t>
            </a:r>
          </a:p>
          <a:p>
            <a:pPr algn="just" marL="0" indent="0" lvl="0">
              <a:lnSpc>
                <a:spcPts val="3919"/>
              </a:lnSpc>
            </a:pPr>
          </a:p>
        </p:txBody>
      </p:sp>
    </p:spTree>
  </p:cSld>
  <p:clrMapOvr>
    <a:masterClrMapping/>
  </p:clrMapOvr>
  <p:transition spd="med">
    <p:cover dir="d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4" r="0" b="-7573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444293" y="0"/>
            <a:ext cx="5489779" cy="11167700"/>
            <a:chOff x="0" y="0"/>
            <a:chExt cx="7319706" cy="14890267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0" y="7570561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0" y="7319706"/>
                  </a:moveTo>
                  <a:lnTo>
                    <a:pt x="7319706" y="7319706"/>
                  </a:lnTo>
                  <a:lnTo>
                    <a:pt x="7319706" y="0"/>
                  </a:lnTo>
                  <a:lnTo>
                    <a:pt x="0" y="0"/>
                  </a:lnTo>
                  <a:lnTo>
                    <a:pt x="0" y="7319706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true" flipV="false" rot="0">
              <a:off x="0" y="0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7319706" y="0"/>
                  </a:moveTo>
                  <a:lnTo>
                    <a:pt x="0" y="0"/>
                  </a:lnTo>
                  <a:lnTo>
                    <a:pt x="0" y="7319706"/>
                  </a:lnTo>
                  <a:lnTo>
                    <a:pt x="7319706" y="7319706"/>
                  </a:lnTo>
                  <a:lnTo>
                    <a:pt x="7319706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4745816" y="5987400"/>
            <a:ext cx="3314284" cy="4114800"/>
          </a:xfrm>
          <a:custGeom>
            <a:avLst/>
            <a:gdLst/>
            <a:ahLst/>
            <a:cxnLst/>
            <a:rect r="r" b="b" t="t" l="l"/>
            <a:pathLst>
              <a:path h="4114800" w="3314284">
                <a:moveTo>
                  <a:pt x="0" y="0"/>
                </a:moveTo>
                <a:lnTo>
                  <a:pt x="3314285" y="0"/>
                </a:lnTo>
                <a:lnTo>
                  <a:pt x="331428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56809" y="1304925"/>
            <a:ext cx="9251511" cy="1322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773"/>
              </a:lnSpc>
              <a:spcBef>
                <a:spcPct val="0"/>
              </a:spcBef>
            </a:pPr>
            <a:r>
              <a:rPr lang="en-US" b="true" sz="10509" spc="-578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Objetivos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278606" y="4526113"/>
            <a:ext cx="13781495" cy="2031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I</a:t>
            </a:r>
            <a:r>
              <a:rPr lang="en-US" sz="2900" strike="noStrike" u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dentificar a prevalência de lesões musculoesqueléticas , verificar o perfil sociodemográfico,  investigar as principais lesões musculoesqueléticas em jogadores de basquetebol em cadeiras de rodas</a:t>
            </a:r>
          </a:p>
          <a:p>
            <a:pPr algn="just" marL="0" indent="0" lvl="0">
              <a:lnSpc>
                <a:spcPts val="4060"/>
              </a:lnSpc>
              <a:spcBef>
                <a:spcPct val="0"/>
              </a:spcBef>
            </a:pPr>
          </a:p>
        </p:txBody>
      </p:sp>
    </p:spTree>
  </p:cSld>
  <p:clrMapOvr>
    <a:masterClrMapping/>
  </p:clrMapOvr>
  <p:transition spd="med">
    <p:cover dir="d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4" r="0" b="-7573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444293" y="0"/>
            <a:ext cx="5489779" cy="11167700"/>
            <a:chOff x="0" y="0"/>
            <a:chExt cx="7319706" cy="14890267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0" y="7570561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0" y="7319706"/>
                  </a:moveTo>
                  <a:lnTo>
                    <a:pt x="7319706" y="7319706"/>
                  </a:lnTo>
                  <a:lnTo>
                    <a:pt x="7319706" y="0"/>
                  </a:lnTo>
                  <a:lnTo>
                    <a:pt x="0" y="0"/>
                  </a:lnTo>
                  <a:lnTo>
                    <a:pt x="0" y="7319706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true" flipV="false" rot="0">
              <a:off x="0" y="0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7319706" y="0"/>
                  </a:moveTo>
                  <a:lnTo>
                    <a:pt x="0" y="0"/>
                  </a:lnTo>
                  <a:lnTo>
                    <a:pt x="0" y="7319706"/>
                  </a:lnTo>
                  <a:lnTo>
                    <a:pt x="7319706" y="7319706"/>
                  </a:lnTo>
                  <a:lnTo>
                    <a:pt x="7319706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-1444293" y="505617"/>
            <a:ext cx="9251511" cy="1322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773"/>
              </a:lnSpc>
              <a:spcBef>
                <a:spcPct val="0"/>
              </a:spcBef>
            </a:pPr>
            <a:r>
              <a:rPr lang="en-US" b="true" sz="10509" spc="-578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Métodos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929959" y="2158384"/>
            <a:ext cx="1800225" cy="2152650"/>
          </a:xfrm>
          <a:custGeom>
            <a:avLst/>
            <a:gdLst/>
            <a:ahLst/>
            <a:cxnLst/>
            <a:rect r="r" b="b" t="t" l="l"/>
            <a:pathLst>
              <a:path h="2152650" w="1800225">
                <a:moveTo>
                  <a:pt x="0" y="0"/>
                </a:moveTo>
                <a:lnTo>
                  <a:pt x="1800225" y="0"/>
                </a:lnTo>
                <a:lnTo>
                  <a:pt x="1800225" y="2152650"/>
                </a:lnTo>
                <a:lnTo>
                  <a:pt x="0" y="21526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5000"/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238960" y="2448597"/>
            <a:ext cx="13869619" cy="1760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3"/>
              </a:lnSpc>
            </a:pPr>
            <a:r>
              <a:rPr lang="en-US" sz="3197" spc="6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Trata-se de uma r</a:t>
            </a:r>
            <a:r>
              <a:rPr lang="en-US" sz="3197" spc="6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evisão integrativa, que permitiu a síntese e a análise crítica de informações disponíveis na literatura, com vistas a integrar os achados e ampliar a compreensão sobre a prevalência de lesões musculoesqueléticas em jogadores de basquetebol em cadeira de rodas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743538" y="3934616"/>
            <a:ext cx="79524" cy="3437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6"/>
              </a:lnSpc>
            </a:pPr>
            <a:r>
              <a:rPr lang="en-US" sz="236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</p:txBody>
      </p: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15436853" y="4752323"/>
            <a:ext cx="1822447" cy="1946253"/>
            <a:chOff x="0" y="0"/>
            <a:chExt cx="1822450" cy="194625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63500" y="63500"/>
              <a:ext cx="1335405" cy="1607312"/>
            </a:xfrm>
            <a:custGeom>
              <a:avLst/>
              <a:gdLst/>
              <a:ahLst/>
              <a:cxnLst/>
              <a:rect r="r" b="b" t="t" l="l"/>
              <a:pathLst>
                <a:path h="1607312" w="1335405">
                  <a:moveTo>
                    <a:pt x="33401" y="0"/>
                  </a:moveTo>
                  <a:cubicBezTo>
                    <a:pt x="15113" y="0"/>
                    <a:pt x="381" y="14605"/>
                    <a:pt x="0" y="32766"/>
                  </a:cubicBezTo>
                  <a:lnTo>
                    <a:pt x="0" y="32766"/>
                  </a:lnTo>
                  <a:lnTo>
                    <a:pt x="0" y="1574546"/>
                  </a:lnTo>
                  <a:cubicBezTo>
                    <a:pt x="381" y="1592707"/>
                    <a:pt x="15113" y="1607312"/>
                    <a:pt x="33401" y="1607312"/>
                  </a:cubicBezTo>
                  <a:lnTo>
                    <a:pt x="1115314" y="1607312"/>
                  </a:lnTo>
                  <a:cubicBezTo>
                    <a:pt x="1133729" y="1607312"/>
                    <a:pt x="1148715" y="1592326"/>
                    <a:pt x="1148715" y="1573911"/>
                  </a:cubicBezTo>
                  <a:cubicBezTo>
                    <a:pt x="1148715" y="1555496"/>
                    <a:pt x="1133729" y="1540510"/>
                    <a:pt x="1115314" y="1540510"/>
                  </a:cubicBezTo>
                  <a:lnTo>
                    <a:pt x="66802" y="1540510"/>
                  </a:lnTo>
                  <a:lnTo>
                    <a:pt x="66802" y="66675"/>
                  </a:lnTo>
                  <a:lnTo>
                    <a:pt x="1268603" y="66675"/>
                  </a:lnTo>
                  <a:lnTo>
                    <a:pt x="1268603" y="407797"/>
                  </a:lnTo>
                  <a:cubicBezTo>
                    <a:pt x="1268603" y="426212"/>
                    <a:pt x="1283589" y="441198"/>
                    <a:pt x="1302004" y="441198"/>
                  </a:cubicBezTo>
                  <a:cubicBezTo>
                    <a:pt x="1320419" y="441198"/>
                    <a:pt x="1335405" y="426212"/>
                    <a:pt x="1335405" y="407797"/>
                  </a:cubicBezTo>
                  <a:lnTo>
                    <a:pt x="1335405" y="33401"/>
                  </a:lnTo>
                  <a:cubicBezTo>
                    <a:pt x="1335405" y="14986"/>
                    <a:pt x="1320419" y="0"/>
                    <a:pt x="1302004" y="0"/>
                  </a:cubicBezTo>
                  <a:close/>
                </a:path>
              </a:pathLst>
            </a:custGeom>
            <a:solidFill>
              <a:srgbClr val="000000">
                <a:alpha val="84706"/>
              </a:srgbClr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291719" y="292100"/>
              <a:ext cx="272034" cy="271907"/>
            </a:xfrm>
            <a:custGeom>
              <a:avLst/>
              <a:gdLst/>
              <a:ahLst/>
              <a:cxnLst/>
              <a:rect r="r" b="b" t="t" l="l"/>
              <a:pathLst>
                <a:path h="271907" w="272034">
                  <a:moveTo>
                    <a:pt x="271907" y="33401"/>
                  </a:moveTo>
                  <a:cubicBezTo>
                    <a:pt x="271907" y="14986"/>
                    <a:pt x="256921" y="0"/>
                    <a:pt x="238506" y="0"/>
                  </a:cubicBezTo>
                  <a:lnTo>
                    <a:pt x="33401" y="0"/>
                  </a:lnTo>
                  <a:cubicBezTo>
                    <a:pt x="14986" y="0"/>
                    <a:pt x="0" y="14986"/>
                    <a:pt x="0" y="33401"/>
                  </a:cubicBezTo>
                  <a:lnTo>
                    <a:pt x="0" y="238506"/>
                  </a:lnTo>
                  <a:cubicBezTo>
                    <a:pt x="0" y="256921"/>
                    <a:pt x="14986" y="271907"/>
                    <a:pt x="33401" y="271907"/>
                  </a:cubicBezTo>
                  <a:lnTo>
                    <a:pt x="238633" y="271907"/>
                  </a:lnTo>
                  <a:cubicBezTo>
                    <a:pt x="257048" y="271907"/>
                    <a:pt x="272034" y="256921"/>
                    <a:pt x="272034" y="238506"/>
                  </a:cubicBezTo>
                  <a:lnTo>
                    <a:pt x="272034" y="33401"/>
                  </a:lnTo>
                  <a:close/>
                  <a:moveTo>
                    <a:pt x="205232" y="205232"/>
                  </a:moveTo>
                  <a:lnTo>
                    <a:pt x="66802" y="205232"/>
                  </a:lnTo>
                  <a:lnTo>
                    <a:pt x="66802" y="66802"/>
                  </a:lnTo>
                  <a:lnTo>
                    <a:pt x="205232" y="66802"/>
                  </a:lnTo>
                  <a:lnTo>
                    <a:pt x="205232" y="205232"/>
                  </a:lnTo>
                  <a:close/>
                </a:path>
              </a:pathLst>
            </a:custGeom>
            <a:solidFill>
              <a:srgbClr val="000000">
                <a:alpha val="84706"/>
              </a:srgbClr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624078" y="338328"/>
              <a:ext cx="546481" cy="66802"/>
            </a:xfrm>
            <a:custGeom>
              <a:avLst/>
              <a:gdLst/>
              <a:ahLst/>
              <a:cxnLst/>
              <a:rect r="r" b="b" t="t" l="l"/>
              <a:pathLst>
                <a:path h="66802" w="546481">
                  <a:moveTo>
                    <a:pt x="546481" y="33401"/>
                  </a:moveTo>
                  <a:cubicBezTo>
                    <a:pt x="546481" y="14986"/>
                    <a:pt x="531495" y="0"/>
                    <a:pt x="513080" y="0"/>
                  </a:cubicBezTo>
                  <a:lnTo>
                    <a:pt x="33401" y="0"/>
                  </a:lnTo>
                  <a:cubicBezTo>
                    <a:pt x="14986" y="0"/>
                    <a:pt x="0" y="14986"/>
                    <a:pt x="0" y="33401"/>
                  </a:cubicBezTo>
                  <a:cubicBezTo>
                    <a:pt x="0" y="51816"/>
                    <a:pt x="14986" y="66802"/>
                    <a:pt x="33401" y="66802"/>
                  </a:cubicBezTo>
                  <a:lnTo>
                    <a:pt x="513080" y="66802"/>
                  </a:lnTo>
                  <a:cubicBezTo>
                    <a:pt x="531495" y="66802"/>
                    <a:pt x="546481" y="51816"/>
                    <a:pt x="546481" y="33401"/>
                  </a:cubicBezTo>
                  <a:close/>
                </a:path>
              </a:pathLst>
            </a:custGeom>
            <a:solidFill>
              <a:srgbClr val="000000">
                <a:alpha val="84706"/>
              </a:srgbClr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624078" y="465455"/>
              <a:ext cx="306705" cy="66802"/>
            </a:xfrm>
            <a:custGeom>
              <a:avLst/>
              <a:gdLst/>
              <a:ahLst/>
              <a:cxnLst/>
              <a:rect r="r" b="b" t="t" l="l"/>
              <a:pathLst>
                <a:path h="66802" w="306705">
                  <a:moveTo>
                    <a:pt x="33401" y="66802"/>
                  </a:moveTo>
                  <a:lnTo>
                    <a:pt x="273304" y="66802"/>
                  </a:lnTo>
                  <a:cubicBezTo>
                    <a:pt x="291719" y="66802"/>
                    <a:pt x="306705" y="51816"/>
                    <a:pt x="306705" y="33401"/>
                  </a:cubicBezTo>
                  <a:cubicBezTo>
                    <a:pt x="306705" y="14986"/>
                    <a:pt x="291719" y="0"/>
                    <a:pt x="273304" y="0"/>
                  </a:cubicBezTo>
                  <a:lnTo>
                    <a:pt x="33401" y="0"/>
                  </a:lnTo>
                  <a:cubicBezTo>
                    <a:pt x="14986" y="0"/>
                    <a:pt x="0" y="14986"/>
                    <a:pt x="0" y="33401"/>
                  </a:cubicBezTo>
                  <a:cubicBezTo>
                    <a:pt x="0" y="51816"/>
                    <a:pt x="14986" y="66802"/>
                    <a:pt x="33401" y="66802"/>
                  </a:cubicBezTo>
                  <a:close/>
                </a:path>
              </a:pathLst>
            </a:custGeom>
            <a:solidFill>
              <a:srgbClr val="000000">
                <a:alpha val="84706"/>
              </a:srgbClr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91719" y="731266"/>
              <a:ext cx="272034" cy="271780"/>
            </a:xfrm>
            <a:custGeom>
              <a:avLst/>
              <a:gdLst/>
              <a:ahLst/>
              <a:cxnLst/>
              <a:rect r="r" b="b" t="t" l="l"/>
              <a:pathLst>
                <a:path h="271780" w="272034">
                  <a:moveTo>
                    <a:pt x="271907" y="33401"/>
                  </a:moveTo>
                  <a:cubicBezTo>
                    <a:pt x="271907" y="14986"/>
                    <a:pt x="256921" y="0"/>
                    <a:pt x="238506" y="0"/>
                  </a:cubicBezTo>
                  <a:lnTo>
                    <a:pt x="33401" y="0"/>
                  </a:lnTo>
                  <a:cubicBezTo>
                    <a:pt x="14986" y="0"/>
                    <a:pt x="0" y="14986"/>
                    <a:pt x="0" y="33401"/>
                  </a:cubicBezTo>
                  <a:lnTo>
                    <a:pt x="0" y="238379"/>
                  </a:lnTo>
                  <a:cubicBezTo>
                    <a:pt x="0" y="256794"/>
                    <a:pt x="14986" y="271780"/>
                    <a:pt x="33401" y="271780"/>
                  </a:cubicBezTo>
                  <a:lnTo>
                    <a:pt x="238633" y="271780"/>
                  </a:lnTo>
                  <a:cubicBezTo>
                    <a:pt x="257048" y="271780"/>
                    <a:pt x="272034" y="256794"/>
                    <a:pt x="272034" y="238379"/>
                  </a:cubicBezTo>
                  <a:lnTo>
                    <a:pt x="272034" y="33401"/>
                  </a:lnTo>
                  <a:close/>
                  <a:moveTo>
                    <a:pt x="205232" y="205105"/>
                  </a:moveTo>
                  <a:lnTo>
                    <a:pt x="66802" y="205105"/>
                  </a:lnTo>
                  <a:lnTo>
                    <a:pt x="66802" y="66675"/>
                  </a:lnTo>
                  <a:lnTo>
                    <a:pt x="205232" y="66675"/>
                  </a:lnTo>
                  <a:lnTo>
                    <a:pt x="205232" y="205105"/>
                  </a:lnTo>
                  <a:close/>
                </a:path>
              </a:pathLst>
            </a:custGeom>
            <a:solidFill>
              <a:srgbClr val="000000">
                <a:alpha val="84706"/>
              </a:srgbClr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624078" y="777494"/>
              <a:ext cx="331724" cy="66802"/>
            </a:xfrm>
            <a:custGeom>
              <a:avLst/>
              <a:gdLst/>
              <a:ahLst/>
              <a:cxnLst/>
              <a:rect r="r" b="b" t="t" l="l"/>
              <a:pathLst>
                <a:path h="66802" w="331724">
                  <a:moveTo>
                    <a:pt x="298323" y="0"/>
                  </a:moveTo>
                  <a:lnTo>
                    <a:pt x="33401" y="0"/>
                  </a:lnTo>
                  <a:cubicBezTo>
                    <a:pt x="14986" y="0"/>
                    <a:pt x="0" y="14986"/>
                    <a:pt x="0" y="33401"/>
                  </a:cubicBezTo>
                  <a:cubicBezTo>
                    <a:pt x="0" y="51816"/>
                    <a:pt x="14986" y="66802"/>
                    <a:pt x="33401" y="66802"/>
                  </a:cubicBezTo>
                  <a:lnTo>
                    <a:pt x="298323" y="66802"/>
                  </a:lnTo>
                  <a:cubicBezTo>
                    <a:pt x="316738" y="66802"/>
                    <a:pt x="331724" y="51816"/>
                    <a:pt x="331724" y="33401"/>
                  </a:cubicBezTo>
                  <a:cubicBezTo>
                    <a:pt x="331724" y="14986"/>
                    <a:pt x="316738" y="0"/>
                    <a:pt x="298323" y="0"/>
                  </a:cubicBezTo>
                  <a:close/>
                </a:path>
              </a:pathLst>
            </a:custGeom>
            <a:solidFill>
              <a:srgbClr val="000000">
                <a:alpha val="84706"/>
              </a:srgbClr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624078" y="904494"/>
              <a:ext cx="306705" cy="66802"/>
            </a:xfrm>
            <a:custGeom>
              <a:avLst/>
              <a:gdLst/>
              <a:ahLst/>
              <a:cxnLst/>
              <a:rect r="r" b="b" t="t" l="l"/>
              <a:pathLst>
                <a:path h="66802" w="306705">
                  <a:moveTo>
                    <a:pt x="33401" y="66802"/>
                  </a:moveTo>
                  <a:lnTo>
                    <a:pt x="273304" y="66802"/>
                  </a:lnTo>
                  <a:cubicBezTo>
                    <a:pt x="291719" y="66802"/>
                    <a:pt x="306705" y="51816"/>
                    <a:pt x="306705" y="33401"/>
                  </a:cubicBezTo>
                  <a:cubicBezTo>
                    <a:pt x="306705" y="14986"/>
                    <a:pt x="291719" y="0"/>
                    <a:pt x="273304" y="0"/>
                  </a:cubicBezTo>
                  <a:lnTo>
                    <a:pt x="33401" y="0"/>
                  </a:lnTo>
                  <a:cubicBezTo>
                    <a:pt x="14986" y="0"/>
                    <a:pt x="0" y="14986"/>
                    <a:pt x="0" y="33401"/>
                  </a:cubicBezTo>
                  <a:cubicBezTo>
                    <a:pt x="0" y="51816"/>
                    <a:pt x="14986" y="66802"/>
                    <a:pt x="33401" y="66802"/>
                  </a:cubicBezTo>
                  <a:close/>
                </a:path>
              </a:pathLst>
            </a:custGeom>
            <a:solidFill>
              <a:srgbClr val="000000">
                <a:alpha val="84706"/>
              </a:srgbClr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291719" y="1170305"/>
              <a:ext cx="272034" cy="271907"/>
            </a:xfrm>
            <a:custGeom>
              <a:avLst/>
              <a:gdLst/>
              <a:ahLst/>
              <a:cxnLst/>
              <a:rect r="r" b="b" t="t" l="l"/>
              <a:pathLst>
                <a:path h="271907" w="272034">
                  <a:moveTo>
                    <a:pt x="238633" y="0"/>
                  </a:moveTo>
                  <a:lnTo>
                    <a:pt x="33401" y="0"/>
                  </a:lnTo>
                  <a:cubicBezTo>
                    <a:pt x="14986" y="0"/>
                    <a:pt x="0" y="14986"/>
                    <a:pt x="0" y="33401"/>
                  </a:cubicBezTo>
                  <a:lnTo>
                    <a:pt x="0" y="238506"/>
                  </a:lnTo>
                  <a:cubicBezTo>
                    <a:pt x="0" y="256921"/>
                    <a:pt x="14986" y="271907"/>
                    <a:pt x="33401" y="271907"/>
                  </a:cubicBezTo>
                  <a:lnTo>
                    <a:pt x="238633" y="271907"/>
                  </a:lnTo>
                  <a:cubicBezTo>
                    <a:pt x="257048" y="271907"/>
                    <a:pt x="272034" y="256921"/>
                    <a:pt x="272034" y="238506"/>
                  </a:cubicBezTo>
                  <a:lnTo>
                    <a:pt x="272034" y="33401"/>
                  </a:lnTo>
                  <a:cubicBezTo>
                    <a:pt x="272034" y="14986"/>
                    <a:pt x="257048" y="0"/>
                    <a:pt x="238633" y="0"/>
                  </a:cubicBezTo>
                  <a:close/>
                  <a:moveTo>
                    <a:pt x="205232" y="205105"/>
                  </a:moveTo>
                  <a:lnTo>
                    <a:pt x="66802" y="205105"/>
                  </a:lnTo>
                  <a:lnTo>
                    <a:pt x="66802" y="66675"/>
                  </a:lnTo>
                  <a:lnTo>
                    <a:pt x="205232" y="66675"/>
                  </a:lnTo>
                  <a:lnTo>
                    <a:pt x="205232" y="205105"/>
                  </a:lnTo>
                  <a:close/>
                </a:path>
              </a:pathLst>
            </a:custGeom>
            <a:solidFill>
              <a:srgbClr val="000000">
                <a:alpha val="84706"/>
              </a:srgbClr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624078" y="1216533"/>
              <a:ext cx="479171" cy="66802"/>
            </a:xfrm>
            <a:custGeom>
              <a:avLst/>
              <a:gdLst/>
              <a:ahLst/>
              <a:cxnLst/>
              <a:rect r="r" b="b" t="t" l="l"/>
              <a:pathLst>
                <a:path h="66802" w="479171">
                  <a:moveTo>
                    <a:pt x="479171" y="33401"/>
                  </a:moveTo>
                  <a:cubicBezTo>
                    <a:pt x="479171" y="14986"/>
                    <a:pt x="464185" y="0"/>
                    <a:pt x="445770" y="0"/>
                  </a:cubicBezTo>
                  <a:lnTo>
                    <a:pt x="33401" y="0"/>
                  </a:lnTo>
                  <a:cubicBezTo>
                    <a:pt x="14986" y="0"/>
                    <a:pt x="0" y="14986"/>
                    <a:pt x="0" y="33401"/>
                  </a:cubicBezTo>
                  <a:cubicBezTo>
                    <a:pt x="0" y="51816"/>
                    <a:pt x="14986" y="66802"/>
                    <a:pt x="33401" y="66802"/>
                  </a:cubicBezTo>
                  <a:lnTo>
                    <a:pt x="445770" y="66802"/>
                  </a:lnTo>
                  <a:cubicBezTo>
                    <a:pt x="464185" y="66802"/>
                    <a:pt x="479171" y="51816"/>
                    <a:pt x="479171" y="33401"/>
                  </a:cubicBezTo>
                  <a:close/>
                </a:path>
              </a:pathLst>
            </a:custGeom>
            <a:solidFill>
              <a:srgbClr val="000000">
                <a:alpha val="84706"/>
              </a:srgbClr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608457" y="1399667"/>
              <a:ext cx="306705" cy="66802"/>
            </a:xfrm>
            <a:custGeom>
              <a:avLst/>
              <a:gdLst/>
              <a:ahLst/>
              <a:cxnLst/>
              <a:rect r="r" b="b" t="t" l="l"/>
              <a:pathLst>
                <a:path h="66802" w="306705">
                  <a:moveTo>
                    <a:pt x="33401" y="0"/>
                  </a:moveTo>
                  <a:cubicBezTo>
                    <a:pt x="14986" y="0"/>
                    <a:pt x="0" y="14986"/>
                    <a:pt x="0" y="33401"/>
                  </a:cubicBezTo>
                  <a:cubicBezTo>
                    <a:pt x="0" y="51816"/>
                    <a:pt x="14986" y="66802"/>
                    <a:pt x="33401" y="66802"/>
                  </a:cubicBezTo>
                  <a:lnTo>
                    <a:pt x="273304" y="66802"/>
                  </a:lnTo>
                  <a:cubicBezTo>
                    <a:pt x="291719" y="66802"/>
                    <a:pt x="306705" y="51816"/>
                    <a:pt x="306705" y="33401"/>
                  </a:cubicBezTo>
                  <a:cubicBezTo>
                    <a:pt x="306705" y="14986"/>
                    <a:pt x="291719" y="0"/>
                    <a:pt x="273304" y="0"/>
                  </a:cubicBezTo>
                  <a:lnTo>
                    <a:pt x="33401" y="0"/>
                  </a:lnTo>
                  <a:close/>
                </a:path>
              </a:pathLst>
            </a:custGeom>
            <a:solidFill>
              <a:srgbClr val="000000">
                <a:alpha val="84706"/>
              </a:srgbClr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971804" y="524510"/>
              <a:ext cx="787146" cy="1358138"/>
            </a:xfrm>
            <a:custGeom>
              <a:avLst/>
              <a:gdLst/>
              <a:ahLst/>
              <a:cxnLst/>
              <a:rect r="r" b="b" t="t" l="l"/>
              <a:pathLst>
                <a:path h="1358138" w="787146">
                  <a:moveTo>
                    <a:pt x="393573" y="66802"/>
                  </a:moveTo>
                  <a:cubicBezTo>
                    <a:pt x="480822" y="66802"/>
                    <a:pt x="562864" y="100711"/>
                    <a:pt x="624586" y="162433"/>
                  </a:cubicBezTo>
                  <a:cubicBezTo>
                    <a:pt x="686308" y="224155"/>
                    <a:pt x="720344" y="306197"/>
                    <a:pt x="720344" y="393319"/>
                  </a:cubicBezTo>
                  <a:cubicBezTo>
                    <a:pt x="720344" y="480441"/>
                    <a:pt x="686308" y="562610"/>
                    <a:pt x="624586" y="624205"/>
                  </a:cubicBezTo>
                  <a:cubicBezTo>
                    <a:pt x="562864" y="685800"/>
                    <a:pt x="480822" y="719836"/>
                    <a:pt x="393573" y="719836"/>
                  </a:cubicBezTo>
                  <a:cubicBezTo>
                    <a:pt x="306324" y="719836"/>
                    <a:pt x="224282" y="685927"/>
                    <a:pt x="162560" y="624205"/>
                  </a:cubicBezTo>
                  <a:cubicBezTo>
                    <a:pt x="100838" y="562483"/>
                    <a:pt x="66802" y="480441"/>
                    <a:pt x="66802" y="393319"/>
                  </a:cubicBezTo>
                  <a:cubicBezTo>
                    <a:pt x="66802" y="306197"/>
                    <a:pt x="100838" y="224028"/>
                    <a:pt x="162560" y="162433"/>
                  </a:cubicBezTo>
                  <a:cubicBezTo>
                    <a:pt x="224282" y="100838"/>
                    <a:pt x="306324" y="66802"/>
                    <a:pt x="393573" y="66802"/>
                  </a:cubicBezTo>
                  <a:close/>
                  <a:moveTo>
                    <a:pt x="411861" y="788035"/>
                  </a:moveTo>
                  <a:lnTo>
                    <a:pt x="411861" y="833882"/>
                  </a:lnTo>
                  <a:lnTo>
                    <a:pt x="375285" y="833882"/>
                  </a:lnTo>
                  <a:lnTo>
                    <a:pt x="375285" y="788035"/>
                  </a:lnTo>
                  <a:lnTo>
                    <a:pt x="392303" y="788670"/>
                  </a:lnTo>
                  <a:cubicBezTo>
                    <a:pt x="392684" y="788670"/>
                    <a:pt x="393192" y="788670"/>
                    <a:pt x="393573" y="788670"/>
                  </a:cubicBezTo>
                  <a:cubicBezTo>
                    <a:pt x="393954" y="788670"/>
                    <a:pt x="394462" y="788670"/>
                    <a:pt x="394843" y="788670"/>
                  </a:cubicBezTo>
                  <a:lnTo>
                    <a:pt x="411861" y="788035"/>
                  </a:lnTo>
                  <a:close/>
                  <a:moveTo>
                    <a:pt x="455422" y="900557"/>
                  </a:moveTo>
                  <a:lnTo>
                    <a:pt x="455422" y="1229614"/>
                  </a:lnTo>
                  <a:cubicBezTo>
                    <a:pt x="455422" y="1263650"/>
                    <a:pt x="427609" y="1291463"/>
                    <a:pt x="393573" y="1291463"/>
                  </a:cubicBezTo>
                  <a:cubicBezTo>
                    <a:pt x="359537" y="1291463"/>
                    <a:pt x="331724" y="1263777"/>
                    <a:pt x="331724" y="1229614"/>
                  </a:cubicBezTo>
                  <a:lnTo>
                    <a:pt x="331724" y="900684"/>
                  </a:lnTo>
                  <a:close/>
                  <a:moveTo>
                    <a:pt x="393573" y="0"/>
                  </a:moveTo>
                  <a:cubicBezTo>
                    <a:pt x="340487" y="0"/>
                    <a:pt x="288925" y="10414"/>
                    <a:pt x="240411" y="30861"/>
                  </a:cubicBezTo>
                  <a:cubicBezTo>
                    <a:pt x="193548" y="50673"/>
                    <a:pt x="151511" y="78994"/>
                    <a:pt x="115316" y="115189"/>
                  </a:cubicBezTo>
                  <a:cubicBezTo>
                    <a:pt x="79121" y="151384"/>
                    <a:pt x="50800" y="193421"/>
                    <a:pt x="30988" y="240157"/>
                  </a:cubicBezTo>
                  <a:cubicBezTo>
                    <a:pt x="10414" y="288671"/>
                    <a:pt x="0" y="340233"/>
                    <a:pt x="0" y="393319"/>
                  </a:cubicBezTo>
                  <a:cubicBezTo>
                    <a:pt x="0" y="446405"/>
                    <a:pt x="10414" y="497967"/>
                    <a:pt x="30988" y="546481"/>
                  </a:cubicBezTo>
                  <a:cubicBezTo>
                    <a:pt x="50800" y="593344"/>
                    <a:pt x="79121" y="635381"/>
                    <a:pt x="115316" y="671449"/>
                  </a:cubicBezTo>
                  <a:cubicBezTo>
                    <a:pt x="151511" y="707517"/>
                    <a:pt x="193548" y="735965"/>
                    <a:pt x="240411" y="755777"/>
                  </a:cubicBezTo>
                  <a:cubicBezTo>
                    <a:pt x="262509" y="765175"/>
                    <a:pt x="285242" y="772414"/>
                    <a:pt x="308483" y="777494"/>
                  </a:cubicBezTo>
                  <a:lnTo>
                    <a:pt x="308483" y="836422"/>
                  </a:lnTo>
                  <a:cubicBezTo>
                    <a:pt x="283337" y="844042"/>
                    <a:pt x="264922" y="867410"/>
                    <a:pt x="264922" y="894969"/>
                  </a:cubicBezTo>
                  <a:lnTo>
                    <a:pt x="264922" y="1229614"/>
                  </a:lnTo>
                  <a:cubicBezTo>
                    <a:pt x="264922" y="1300480"/>
                    <a:pt x="322580" y="1358138"/>
                    <a:pt x="393573" y="1358138"/>
                  </a:cubicBezTo>
                  <a:cubicBezTo>
                    <a:pt x="464566" y="1358138"/>
                    <a:pt x="522224" y="1300480"/>
                    <a:pt x="522224" y="1229614"/>
                  </a:cubicBezTo>
                  <a:lnTo>
                    <a:pt x="522224" y="895096"/>
                  </a:lnTo>
                  <a:cubicBezTo>
                    <a:pt x="522224" y="867537"/>
                    <a:pt x="503809" y="844169"/>
                    <a:pt x="478663" y="836549"/>
                  </a:cubicBezTo>
                  <a:lnTo>
                    <a:pt x="478663" y="777621"/>
                  </a:lnTo>
                  <a:cubicBezTo>
                    <a:pt x="501904" y="772541"/>
                    <a:pt x="524637" y="765302"/>
                    <a:pt x="546735" y="755904"/>
                  </a:cubicBezTo>
                  <a:cubicBezTo>
                    <a:pt x="593598" y="736092"/>
                    <a:pt x="635635" y="707771"/>
                    <a:pt x="671830" y="671576"/>
                  </a:cubicBezTo>
                  <a:cubicBezTo>
                    <a:pt x="708025" y="635381"/>
                    <a:pt x="736346" y="593344"/>
                    <a:pt x="756158" y="546608"/>
                  </a:cubicBezTo>
                  <a:cubicBezTo>
                    <a:pt x="776605" y="498348"/>
                    <a:pt x="787019" y="447167"/>
                    <a:pt x="787146" y="394462"/>
                  </a:cubicBezTo>
                  <a:lnTo>
                    <a:pt x="787146" y="394462"/>
                  </a:lnTo>
                  <a:lnTo>
                    <a:pt x="787146" y="392430"/>
                  </a:lnTo>
                  <a:lnTo>
                    <a:pt x="787146" y="392430"/>
                  </a:lnTo>
                  <a:cubicBezTo>
                    <a:pt x="787019" y="339725"/>
                    <a:pt x="776605" y="288417"/>
                    <a:pt x="756158" y="240284"/>
                  </a:cubicBezTo>
                  <a:cubicBezTo>
                    <a:pt x="736346" y="193421"/>
                    <a:pt x="708025" y="151384"/>
                    <a:pt x="671830" y="115316"/>
                  </a:cubicBezTo>
                  <a:cubicBezTo>
                    <a:pt x="635635" y="79248"/>
                    <a:pt x="593598" y="50800"/>
                    <a:pt x="546735" y="30988"/>
                  </a:cubicBezTo>
                  <a:cubicBezTo>
                    <a:pt x="498221" y="10414"/>
                    <a:pt x="446659" y="127"/>
                    <a:pt x="393573" y="127"/>
                  </a:cubicBezTo>
                  <a:close/>
                </a:path>
              </a:pathLst>
            </a:custGeom>
            <a:solidFill>
              <a:srgbClr val="000000">
                <a:alpha val="84706"/>
              </a:srgbClr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1145381" y="788511"/>
              <a:ext cx="405448" cy="298736"/>
            </a:xfrm>
            <a:custGeom>
              <a:avLst/>
              <a:gdLst/>
              <a:ahLst/>
              <a:cxnLst/>
              <a:rect r="r" b="b" t="t" l="l"/>
              <a:pathLst>
                <a:path h="298736" w="405448">
                  <a:moveTo>
                    <a:pt x="348393" y="9811"/>
                  </a:moveTo>
                  <a:lnTo>
                    <a:pt x="139986" y="218091"/>
                  </a:lnTo>
                  <a:lnTo>
                    <a:pt x="57055" y="135160"/>
                  </a:lnTo>
                  <a:cubicBezTo>
                    <a:pt x="43974" y="122079"/>
                    <a:pt x="22892" y="122079"/>
                    <a:pt x="9811" y="135160"/>
                  </a:cubicBezTo>
                  <a:cubicBezTo>
                    <a:pt x="-3270" y="148241"/>
                    <a:pt x="-3270" y="169323"/>
                    <a:pt x="9811" y="182404"/>
                  </a:cubicBezTo>
                  <a:lnTo>
                    <a:pt x="116364" y="288957"/>
                  </a:lnTo>
                  <a:cubicBezTo>
                    <a:pt x="122841" y="295434"/>
                    <a:pt x="131477" y="298736"/>
                    <a:pt x="139986" y="298736"/>
                  </a:cubicBezTo>
                  <a:cubicBezTo>
                    <a:pt x="148495" y="298736"/>
                    <a:pt x="157131" y="295434"/>
                    <a:pt x="163608" y="288957"/>
                  </a:cubicBezTo>
                  <a:lnTo>
                    <a:pt x="395637" y="57055"/>
                  </a:lnTo>
                  <a:cubicBezTo>
                    <a:pt x="408718" y="43974"/>
                    <a:pt x="408718" y="22892"/>
                    <a:pt x="395637" y="9811"/>
                  </a:cubicBezTo>
                  <a:cubicBezTo>
                    <a:pt x="382556" y="-3270"/>
                    <a:pt x="361474" y="-3270"/>
                    <a:pt x="348393" y="9811"/>
                  </a:cubicBezTo>
                  <a:close/>
                </a:path>
              </a:pathLst>
            </a:custGeom>
            <a:solidFill>
              <a:srgbClr val="000000">
                <a:alpha val="84706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300597" y="5025409"/>
            <a:ext cx="13754519" cy="1382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00"/>
              </a:lnSpc>
            </a:pPr>
            <a:r>
              <a:rPr lang="en-US" sz="3197" spc="9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O processo de busca e seleção dos artigos foi realizado entre fevereiro de 2025 e novembro de 2025, na Biblioteca Virtual em Saúde (BVS) e na base de dados: United States National Library of Medicine (PubMed)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1028700" y="7350119"/>
            <a:ext cx="1908172" cy="1908181"/>
          </a:xfrm>
          <a:custGeom>
            <a:avLst/>
            <a:gdLst/>
            <a:ahLst/>
            <a:cxnLst/>
            <a:rect r="r" b="b" t="t" l="l"/>
            <a:pathLst>
              <a:path h="1908181" w="1908172">
                <a:moveTo>
                  <a:pt x="0" y="0"/>
                </a:moveTo>
                <a:lnTo>
                  <a:pt x="1908172" y="0"/>
                </a:lnTo>
                <a:lnTo>
                  <a:pt x="1908172" y="1908181"/>
                </a:lnTo>
                <a:lnTo>
                  <a:pt x="0" y="19081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3296458" y="7263365"/>
            <a:ext cx="13754624" cy="2297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00"/>
              </a:lnSpc>
            </a:pPr>
            <a:r>
              <a:rPr lang="en-US" sz="3197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Os</a:t>
            </a:r>
            <a:r>
              <a:rPr lang="en-US" sz="3197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 descritores utilizados seguiram a terminologia dos Descritores em Ciências da Saúde (DeCS/BIREME) e do Medical Subject Headings (MeSH), em português e inglês, sendo: lesões musculoesqueléticas, basquetebol em cadeira de rodas, paradesporto, atletas com deficiência, prevalência</a:t>
            </a:r>
          </a:p>
        </p:txBody>
      </p:sp>
    </p:spTree>
  </p:cSld>
  <p:clrMapOvr>
    <a:masterClrMapping/>
  </p:clrMapOvr>
  <p:transition spd="med">
    <p:cover dir="l"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4" r="0" b="-7573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14743538" y="6513410"/>
            <a:ext cx="5489779" cy="5489779"/>
          </a:xfrm>
          <a:custGeom>
            <a:avLst/>
            <a:gdLst/>
            <a:ahLst/>
            <a:cxnLst/>
            <a:rect r="r" b="b" t="t" l="l"/>
            <a:pathLst>
              <a:path h="5489779" w="5489779">
                <a:moveTo>
                  <a:pt x="0" y="5489780"/>
                </a:moveTo>
                <a:lnTo>
                  <a:pt x="5489779" y="5489780"/>
                </a:lnTo>
                <a:lnTo>
                  <a:pt x="5489779" y="0"/>
                </a:lnTo>
                <a:lnTo>
                  <a:pt x="0" y="0"/>
                </a:lnTo>
                <a:lnTo>
                  <a:pt x="0" y="548978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-1716190" y="-1716190"/>
            <a:ext cx="5489779" cy="5489779"/>
          </a:xfrm>
          <a:custGeom>
            <a:avLst/>
            <a:gdLst/>
            <a:ahLst/>
            <a:cxnLst/>
            <a:rect r="r" b="b" t="t" l="l"/>
            <a:pathLst>
              <a:path h="5489779" w="5489779">
                <a:moveTo>
                  <a:pt x="5489780" y="0"/>
                </a:moveTo>
                <a:lnTo>
                  <a:pt x="0" y="0"/>
                </a:lnTo>
                <a:lnTo>
                  <a:pt x="0" y="5489780"/>
                </a:lnTo>
                <a:lnTo>
                  <a:pt x="5489780" y="5489780"/>
                </a:lnTo>
                <a:lnTo>
                  <a:pt x="548978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755746" y="4594611"/>
            <a:ext cx="3837600" cy="3837600"/>
          </a:xfrm>
          <a:custGeom>
            <a:avLst/>
            <a:gdLst/>
            <a:ahLst/>
            <a:cxnLst/>
            <a:rect r="r" b="b" t="t" l="l"/>
            <a:pathLst>
              <a:path h="3837600" w="3837600">
                <a:moveTo>
                  <a:pt x="0" y="0"/>
                </a:moveTo>
                <a:lnTo>
                  <a:pt x="3837600" y="0"/>
                </a:lnTo>
                <a:lnTo>
                  <a:pt x="3837600" y="3837599"/>
                </a:lnTo>
                <a:lnTo>
                  <a:pt x="0" y="38375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154498" y="4278344"/>
            <a:ext cx="4199459" cy="4199459"/>
          </a:xfrm>
          <a:custGeom>
            <a:avLst/>
            <a:gdLst/>
            <a:ahLst/>
            <a:cxnLst/>
            <a:rect r="r" b="b" t="t" l="l"/>
            <a:pathLst>
              <a:path h="4199459" w="4199459">
                <a:moveTo>
                  <a:pt x="0" y="0"/>
                </a:moveTo>
                <a:lnTo>
                  <a:pt x="4199459" y="0"/>
                </a:lnTo>
                <a:lnTo>
                  <a:pt x="4199459" y="4199460"/>
                </a:lnTo>
                <a:lnTo>
                  <a:pt x="0" y="419946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-1444293" y="505617"/>
            <a:ext cx="9251511" cy="1322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773"/>
              </a:lnSpc>
              <a:spcBef>
                <a:spcPct val="0"/>
              </a:spcBef>
            </a:pPr>
            <a:r>
              <a:rPr lang="en-US" b="true" sz="10509" spc="-578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Métodos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743538" y="3934616"/>
            <a:ext cx="79524" cy="3437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6"/>
              </a:lnSpc>
            </a:pPr>
            <a:r>
              <a:rPr lang="en-US" sz="236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96033" y="3858416"/>
            <a:ext cx="8341806" cy="4929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  </a:t>
            </a:r>
            <a:r>
              <a:rPr lang="en-US" b="true" sz="279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Critérios de Inclusão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Artigos publicados de 2013 a 2023 na íntegra, de acesso gratuito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Estudo tranversal, prospectivo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Artigos em inglês, português e espanhol</a:t>
            </a:r>
          </a:p>
          <a:p>
            <a:pPr algn="just">
              <a:lnSpc>
                <a:spcPts val="3919"/>
              </a:lnSpc>
            </a:pPr>
          </a:p>
          <a:p>
            <a:pPr algn="just" marL="0" indent="0" lvl="0">
              <a:lnSpc>
                <a:spcPts val="3919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9503643" y="3858416"/>
            <a:ext cx="8341806" cy="4929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  </a:t>
            </a:r>
            <a:r>
              <a:rPr lang="en-US" b="true" sz="279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Critérios de Exclusão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Artigos duplicados 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Revisões de literatura, monografias, dissertações e teses 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Estudos qualitativos</a:t>
            </a:r>
          </a:p>
          <a:p>
            <a:pPr algn="just">
              <a:lnSpc>
                <a:spcPts val="3919"/>
              </a:lnSpc>
            </a:pPr>
          </a:p>
          <a:p>
            <a:pPr algn="just" marL="0" indent="0" lvl="0">
              <a:lnSpc>
                <a:spcPts val="3919"/>
              </a:lnSpc>
            </a:pPr>
          </a:p>
        </p:txBody>
      </p:sp>
    </p:spTree>
  </p:cSld>
  <p:clrMapOvr>
    <a:masterClrMapping/>
  </p:clrMapOvr>
  <p:transition spd="med">
    <p:cover dir="l"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4" r="0" b="-7573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14743538" y="6513410"/>
            <a:ext cx="5489779" cy="5489779"/>
          </a:xfrm>
          <a:custGeom>
            <a:avLst/>
            <a:gdLst/>
            <a:ahLst/>
            <a:cxnLst/>
            <a:rect r="r" b="b" t="t" l="l"/>
            <a:pathLst>
              <a:path h="5489779" w="5489779">
                <a:moveTo>
                  <a:pt x="0" y="5489780"/>
                </a:moveTo>
                <a:lnTo>
                  <a:pt x="5489779" y="5489780"/>
                </a:lnTo>
                <a:lnTo>
                  <a:pt x="5489779" y="0"/>
                </a:lnTo>
                <a:lnTo>
                  <a:pt x="0" y="0"/>
                </a:lnTo>
                <a:lnTo>
                  <a:pt x="0" y="548978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-1716190" y="-1716190"/>
            <a:ext cx="5489779" cy="5489779"/>
          </a:xfrm>
          <a:custGeom>
            <a:avLst/>
            <a:gdLst/>
            <a:ahLst/>
            <a:cxnLst/>
            <a:rect r="r" b="b" t="t" l="l"/>
            <a:pathLst>
              <a:path h="5489779" w="5489779">
                <a:moveTo>
                  <a:pt x="5489780" y="0"/>
                </a:moveTo>
                <a:lnTo>
                  <a:pt x="0" y="0"/>
                </a:lnTo>
                <a:lnTo>
                  <a:pt x="0" y="5489780"/>
                </a:lnTo>
                <a:lnTo>
                  <a:pt x="5489780" y="5489780"/>
                </a:lnTo>
                <a:lnTo>
                  <a:pt x="548978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4743538" y="3934616"/>
            <a:ext cx="79524" cy="3437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6"/>
              </a:lnSpc>
            </a:pPr>
            <a:r>
              <a:rPr lang="en-US" sz="236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908494" y="2842895"/>
            <a:ext cx="14471012" cy="6415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                                 </a:t>
            </a:r>
            <a:r>
              <a:rPr lang="en-US" b="true" sz="279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Extração dos dados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Título, au</a:t>
            </a: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tor, ano, país de publicação, objetivos, tipos de estudo 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Investigar a Prevalência</a:t>
            </a: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 Lesões Musculoesqueléticas em Jogadores de Basquetebol em Cadeira de Rodas  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</a:t>
            </a: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sultados dos dados levantados 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Análise detalhada e comparativa entre as diferentes pesquisas realizadas, assim como sugestões e considerações finais</a:t>
            </a:r>
          </a:p>
          <a:p>
            <a:pPr algn="just">
              <a:lnSpc>
                <a:spcPts val="3919"/>
              </a:lnSpc>
            </a:pPr>
          </a:p>
          <a:p>
            <a:pPr algn="just" marL="0" indent="0" lvl="0">
              <a:lnSpc>
                <a:spcPts val="3919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4535450" y="163544"/>
            <a:ext cx="3261914" cy="4114800"/>
          </a:xfrm>
          <a:custGeom>
            <a:avLst/>
            <a:gdLst/>
            <a:ahLst/>
            <a:cxnLst/>
            <a:rect r="r" b="b" t="t" l="l"/>
            <a:pathLst>
              <a:path h="4114800" w="3261914">
                <a:moveTo>
                  <a:pt x="0" y="0"/>
                </a:moveTo>
                <a:lnTo>
                  <a:pt x="3261914" y="0"/>
                </a:lnTo>
                <a:lnTo>
                  <a:pt x="326191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-1444293" y="505617"/>
            <a:ext cx="9251511" cy="1322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773"/>
              </a:lnSpc>
              <a:spcBef>
                <a:spcPct val="0"/>
              </a:spcBef>
            </a:pPr>
            <a:r>
              <a:rPr lang="en-US" b="true" sz="10509" spc="-578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Métodos</a:t>
            </a:r>
          </a:p>
        </p:txBody>
      </p:sp>
    </p:spTree>
  </p:cSld>
  <p:clrMapOvr>
    <a:masterClrMapping/>
  </p:clrMapOvr>
  <p:transition spd="med">
    <p:cover dir="l"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4" r="0" b="-75734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1716190" y="-1716190"/>
            <a:ext cx="5489779" cy="5489779"/>
          </a:xfrm>
          <a:custGeom>
            <a:avLst/>
            <a:gdLst/>
            <a:ahLst/>
            <a:cxnLst/>
            <a:rect r="r" b="b" t="t" l="l"/>
            <a:pathLst>
              <a:path h="5489779" w="5489779">
                <a:moveTo>
                  <a:pt x="5489780" y="0"/>
                </a:moveTo>
                <a:lnTo>
                  <a:pt x="0" y="0"/>
                </a:lnTo>
                <a:lnTo>
                  <a:pt x="0" y="5489780"/>
                </a:lnTo>
                <a:lnTo>
                  <a:pt x="5489780" y="5489780"/>
                </a:lnTo>
                <a:lnTo>
                  <a:pt x="548978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012870" y="1359633"/>
            <a:ext cx="12275130" cy="8927367"/>
          </a:xfrm>
          <a:custGeom>
            <a:avLst/>
            <a:gdLst/>
            <a:ahLst/>
            <a:cxnLst/>
            <a:rect r="r" b="b" t="t" l="l"/>
            <a:pathLst>
              <a:path h="8927367" w="12275130">
                <a:moveTo>
                  <a:pt x="0" y="0"/>
                </a:moveTo>
                <a:lnTo>
                  <a:pt x="12275130" y="0"/>
                </a:lnTo>
                <a:lnTo>
                  <a:pt x="12275130" y="8927367"/>
                </a:lnTo>
                <a:lnTo>
                  <a:pt x="0" y="89273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-1444293" y="505617"/>
            <a:ext cx="9251511" cy="1322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773"/>
              </a:lnSpc>
              <a:spcBef>
                <a:spcPct val="0"/>
              </a:spcBef>
            </a:pPr>
            <a:r>
              <a:rPr lang="en-US" b="true" sz="10509" spc="-578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Métodos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743538" y="3934616"/>
            <a:ext cx="79524" cy="3437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6"/>
              </a:lnSpc>
            </a:pPr>
            <a:r>
              <a:rPr lang="en-US" sz="236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</p:txBody>
      </p:sp>
    </p:spTree>
  </p:cSld>
  <p:clrMapOvr>
    <a:masterClrMapping/>
  </p:clrMapOvr>
  <p:transition spd="med">
    <p:cover dir="l"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4" r="0" b="-7573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259493" y="-880700"/>
            <a:ext cx="5489779" cy="11167700"/>
            <a:chOff x="0" y="0"/>
            <a:chExt cx="7319706" cy="14890267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0" y="7570561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0" y="7319706"/>
                  </a:moveTo>
                  <a:lnTo>
                    <a:pt x="7319706" y="7319706"/>
                  </a:lnTo>
                  <a:lnTo>
                    <a:pt x="7319706" y="0"/>
                  </a:lnTo>
                  <a:lnTo>
                    <a:pt x="0" y="0"/>
                  </a:lnTo>
                  <a:lnTo>
                    <a:pt x="0" y="7319706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true" flipV="false" rot="0">
              <a:off x="0" y="0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7319706" y="0"/>
                  </a:moveTo>
                  <a:lnTo>
                    <a:pt x="0" y="0"/>
                  </a:lnTo>
                  <a:lnTo>
                    <a:pt x="0" y="7319706"/>
                  </a:lnTo>
                  <a:lnTo>
                    <a:pt x="7319706" y="7319706"/>
                  </a:lnTo>
                  <a:lnTo>
                    <a:pt x="7319706" y="0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6994530" y="3015603"/>
            <a:ext cx="10801674" cy="6704838"/>
          </a:xfrm>
          <a:custGeom>
            <a:avLst/>
            <a:gdLst/>
            <a:ahLst/>
            <a:cxnLst/>
            <a:rect r="r" b="b" t="t" l="l"/>
            <a:pathLst>
              <a:path h="6704838" w="10801674">
                <a:moveTo>
                  <a:pt x="0" y="0"/>
                </a:moveTo>
                <a:lnTo>
                  <a:pt x="10801674" y="0"/>
                </a:lnTo>
                <a:lnTo>
                  <a:pt x="10801674" y="6704838"/>
                </a:lnTo>
                <a:lnTo>
                  <a:pt x="0" y="67048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22106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244721" y="396505"/>
            <a:ext cx="15798559" cy="1007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440"/>
              </a:lnSpc>
              <a:spcBef>
                <a:spcPct val="0"/>
              </a:spcBef>
            </a:pPr>
            <a:r>
              <a:rPr lang="en-US" b="true" sz="8000" spc="-44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Resultados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435487" y="1809850"/>
            <a:ext cx="13360716" cy="146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 período de 2020 a 2023 </a:t>
            </a: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</a:t>
            </a: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ntrou a maior parte das investigações, seguido dos anos de 2017 à 2019</a:t>
            </a:r>
          </a:p>
          <a:p>
            <a:pPr algn="just" marL="0" indent="0" lvl="0">
              <a:lnSpc>
                <a:spcPts val="3919"/>
              </a:lnSpc>
            </a:pPr>
          </a:p>
        </p:txBody>
      </p:sp>
    </p:spTree>
  </p:cSld>
  <p:clrMapOvr>
    <a:masterClrMapping/>
  </p:clrMapOvr>
  <p:transition spd="med">
    <p:cover dir="l"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4" r="0" b="-7573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259493" y="-880700"/>
            <a:ext cx="5489779" cy="11167700"/>
            <a:chOff x="0" y="0"/>
            <a:chExt cx="7319706" cy="14890267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0" y="7570561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0" y="7319706"/>
                  </a:moveTo>
                  <a:lnTo>
                    <a:pt x="7319706" y="7319706"/>
                  </a:lnTo>
                  <a:lnTo>
                    <a:pt x="7319706" y="0"/>
                  </a:lnTo>
                  <a:lnTo>
                    <a:pt x="0" y="0"/>
                  </a:lnTo>
                  <a:lnTo>
                    <a:pt x="0" y="7319706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true" flipV="false" rot="0">
              <a:off x="0" y="0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7319706" y="0"/>
                  </a:moveTo>
                  <a:lnTo>
                    <a:pt x="0" y="0"/>
                  </a:lnTo>
                  <a:lnTo>
                    <a:pt x="0" y="7319706"/>
                  </a:lnTo>
                  <a:lnTo>
                    <a:pt x="7319706" y="7319706"/>
                  </a:lnTo>
                  <a:lnTo>
                    <a:pt x="7319706" y="0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5619909" y="3564945"/>
            <a:ext cx="12193791" cy="6308255"/>
          </a:xfrm>
          <a:custGeom>
            <a:avLst/>
            <a:gdLst/>
            <a:ahLst/>
            <a:cxnLst/>
            <a:rect r="r" b="b" t="t" l="l"/>
            <a:pathLst>
              <a:path h="6308255" w="12193791">
                <a:moveTo>
                  <a:pt x="0" y="0"/>
                </a:moveTo>
                <a:lnTo>
                  <a:pt x="12193792" y="0"/>
                </a:lnTo>
                <a:lnTo>
                  <a:pt x="12193792" y="6308255"/>
                </a:lnTo>
                <a:lnTo>
                  <a:pt x="0" y="63082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30286" y="2250145"/>
            <a:ext cx="13799014" cy="967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As publicações investigadas abrangem diferentes continentes, refletindo a amp</a:t>
            </a: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litude global da modalidade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44721" y="629602"/>
            <a:ext cx="15798559" cy="1007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440"/>
              </a:lnSpc>
              <a:spcBef>
                <a:spcPct val="0"/>
              </a:spcBef>
            </a:pPr>
            <a:r>
              <a:rPr lang="en-US" b="true" sz="8000" spc="-44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Resultados </a:t>
            </a:r>
          </a:p>
        </p:txBody>
      </p:sp>
    </p:spTree>
  </p:cSld>
  <p:clrMapOvr>
    <a:masterClrMapping/>
  </p:clrMapOvr>
  <p:transition spd="med">
    <p:cover dir="l"/>
  </p:transition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4" r="0" b="-7573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2744890" y="-1909400"/>
            <a:ext cx="5489779" cy="11167700"/>
            <a:chOff x="0" y="0"/>
            <a:chExt cx="7319706" cy="14890267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0" y="7570561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0" y="7319706"/>
                  </a:moveTo>
                  <a:lnTo>
                    <a:pt x="7319706" y="7319706"/>
                  </a:lnTo>
                  <a:lnTo>
                    <a:pt x="7319706" y="0"/>
                  </a:lnTo>
                  <a:lnTo>
                    <a:pt x="0" y="0"/>
                  </a:lnTo>
                  <a:lnTo>
                    <a:pt x="0" y="7319706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true" flipV="false" rot="0">
              <a:off x="0" y="0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7319706" y="0"/>
                  </a:moveTo>
                  <a:lnTo>
                    <a:pt x="0" y="0"/>
                  </a:lnTo>
                  <a:lnTo>
                    <a:pt x="0" y="7319706"/>
                  </a:lnTo>
                  <a:lnTo>
                    <a:pt x="7319706" y="7319706"/>
                  </a:lnTo>
                  <a:lnTo>
                    <a:pt x="7319706" y="0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3065099" y="2714036"/>
            <a:ext cx="14964202" cy="6415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b="true" sz="279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Aumento Recente de Interesse: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66,6% dos estudos foram publicados entre 2020 e 2023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Indicando um crescente interesse científico na saúde do atleta de basquetebol em cadeira de rodas e na prevenção de lesões</a:t>
            </a:r>
          </a:p>
          <a:p>
            <a:pPr algn="just">
              <a:lnSpc>
                <a:spcPts val="3919"/>
              </a:lnSpc>
            </a:pPr>
          </a:p>
          <a:p>
            <a:pPr algn="just">
              <a:lnSpc>
                <a:spcPts val="3919"/>
              </a:lnSpc>
            </a:pPr>
            <a:r>
              <a:rPr lang="en-US" b="true" sz="279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Alcance Geográfico Amplo: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Ho</a:t>
            </a: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uve uma distribuição equilibrada entre Ásia, Europa, América do Norte e América do Sul (22,22% cada), com a Oceania representando 11,11% dos estudos refletindo a relevância internacional do tema</a:t>
            </a:r>
          </a:p>
          <a:p>
            <a:pPr algn="just">
              <a:lnSpc>
                <a:spcPts val="3919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244721" y="629602"/>
            <a:ext cx="15798559" cy="1007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440"/>
              </a:lnSpc>
              <a:spcBef>
                <a:spcPct val="0"/>
              </a:spcBef>
            </a:pPr>
            <a:r>
              <a:rPr lang="en-US" b="true" sz="8000" spc="-44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Discussão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7755" y="9585325"/>
            <a:ext cx="17260245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Ergun N,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2014,Huzmeli,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2017, Bogado DJ,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2021, Weith M,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2023, Vargas LM,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2022, Fathi Z,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2023, Argo LR,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2020, Glöer F,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2019, Rivett DA,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al, 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2020,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Soo Hoo JA, et al, 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2019, Weiler R,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2016   </a:t>
            </a:r>
          </a:p>
        </p:txBody>
      </p:sp>
    </p:spTree>
  </p:cSld>
  <p:clrMapOvr>
    <a:masterClrMapping/>
  </p:clrMapOvr>
  <p:transition spd="med">
    <p:cover dir="l"/>
  </p:transition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4" r="0" b="-7573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259493" y="-880700"/>
            <a:ext cx="5489779" cy="11167700"/>
            <a:chOff x="0" y="0"/>
            <a:chExt cx="7319706" cy="14890267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0" y="7570561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0" y="7319706"/>
                  </a:moveTo>
                  <a:lnTo>
                    <a:pt x="7319706" y="7319706"/>
                  </a:lnTo>
                  <a:lnTo>
                    <a:pt x="7319706" y="0"/>
                  </a:lnTo>
                  <a:lnTo>
                    <a:pt x="0" y="0"/>
                  </a:lnTo>
                  <a:lnTo>
                    <a:pt x="0" y="7319706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true" flipV="false" rot="0">
              <a:off x="0" y="0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7319706" y="0"/>
                  </a:moveTo>
                  <a:lnTo>
                    <a:pt x="0" y="0"/>
                  </a:lnTo>
                  <a:lnTo>
                    <a:pt x="0" y="7319706"/>
                  </a:lnTo>
                  <a:lnTo>
                    <a:pt x="7319706" y="7319706"/>
                  </a:lnTo>
                  <a:lnTo>
                    <a:pt x="7319706" y="0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8644845" y="3217250"/>
            <a:ext cx="9151378" cy="6607750"/>
          </a:xfrm>
          <a:custGeom>
            <a:avLst/>
            <a:gdLst/>
            <a:ahLst/>
            <a:cxnLst/>
            <a:rect r="r" b="b" t="t" l="l"/>
            <a:pathLst>
              <a:path h="6607750" w="9151378">
                <a:moveTo>
                  <a:pt x="0" y="0"/>
                </a:moveTo>
                <a:lnTo>
                  <a:pt x="9151378" y="0"/>
                </a:lnTo>
                <a:lnTo>
                  <a:pt x="9151378" y="6607750"/>
                </a:lnTo>
                <a:lnTo>
                  <a:pt x="0" y="66077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30286" y="2250145"/>
            <a:ext cx="13799014" cy="967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 amostragem dos estudos foi comp</a:t>
            </a: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osta predominan</a:t>
            </a: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temente por atletas do sexo masculino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44721" y="629602"/>
            <a:ext cx="15798559" cy="1007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440"/>
              </a:lnSpc>
              <a:spcBef>
                <a:spcPct val="0"/>
              </a:spcBef>
            </a:pPr>
            <a:r>
              <a:rPr lang="en-US" b="true" sz="8000" spc="-44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Resultados</a:t>
            </a:r>
          </a:p>
        </p:txBody>
      </p:sp>
    </p:spTree>
  </p:cSld>
  <p:clrMapOvr>
    <a:masterClrMapping/>
  </p:clrMapOvr>
  <p:transition spd="med">
    <p:cover dir="l"/>
  </p:transition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4" r="0" b="-7573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259493" y="-880700"/>
            <a:ext cx="5489779" cy="11167700"/>
            <a:chOff x="0" y="0"/>
            <a:chExt cx="7319706" cy="14890267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0" y="7570561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0" y="7319706"/>
                  </a:moveTo>
                  <a:lnTo>
                    <a:pt x="7319706" y="7319706"/>
                  </a:lnTo>
                  <a:lnTo>
                    <a:pt x="7319706" y="0"/>
                  </a:lnTo>
                  <a:lnTo>
                    <a:pt x="0" y="0"/>
                  </a:lnTo>
                  <a:lnTo>
                    <a:pt x="0" y="7319706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true" flipV="false" rot="0">
              <a:off x="0" y="0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7319706" y="0"/>
                  </a:moveTo>
                  <a:lnTo>
                    <a:pt x="0" y="0"/>
                  </a:lnTo>
                  <a:lnTo>
                    <a:pt x="0" y="7319706"/>
                  </a:lnTo>
                  <a:lnTo>
                    <a:pt x="7319706" y="7319706"/>
                  </a:lnTo>
                  <a:lnTo>
                    <a:pt x="7319706" y="0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8368339" y="3482438"/>
            <a:ext cx="9401054" cy="6373362"/>
          </a:xfrm>
          <a:custGeom>
            <a:avLst/>
            <a:gdLst/>
            <a:ahLst/>
            <a:cxnLst/>
            <a:rect r="r" b="b" t="t" l="l"/>
            <a:pathLst>
              <a:path h="6373362" w="9401054">
                <a:moveTo>
                  <a:pt x="0" y="0"/>
                </a:moveTo>
                <a:lnTo>
                  <a:pt x="9401054" y="0"/>
                </a:lnTo>
                <a:lnTo>
                  <a:pt x="9401054" y="6373362"/>
                </a:lnTo>
                <a:lnTo>
                  <a:pt x="0" y="63733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30286" y="2212045"/>
            <a:ext cx="13799014" cy="967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 média de id</a:t>
            </a: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ad</a:t>
            </a: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 geral dos participantes foi de 31,67 anos, caracterizando uma população de adultos jovens e de meia-idade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522342" y="629602"/>
            <a:ext cx="15798559" cy="1007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440"/>
              </a:lnSpc>
              <a:spcBef>
                <a:spcPct val="0"/>
              </a:spcBef>
            </a:pPr>
            <a:r>
              <a:rPr lang="en-US" b="true" sz="8000" spc="-44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Resultados</a:t>
            </a:r>
          </a:p>
        </p:txBody>
      </p:sp>
    </p:spTree>
  </p:cSld>
  <p:clrMapOvr>
    <a:masterClrMapping/>
  </p:clrMapOvr>
  <p:transition spd="med">
    <p:cover dir="l"/>
  </p:transition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4" r="0" b="-7573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259493" y="-880700"/>
            <a:ext cx="5489779" cy="11167700"/>
            <a:chOff x="0" y="0"/>
            <a:chExt cx="7319706" cy="14890267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0" y="7570561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0" y="7319706"/>
                  </a:moveTo>
                  <a:lnTo>
                    <a:pt x="7319706" y="7319706"/>
                  </a:lnTo>
                  <a:lnTo>
                    <a:pt x="7319706" y="0"/>
                  </a:lnTo>
                  <a:lnTo>
                    <a:pt x="0" y="0"/>
                  </a:lnTo>
                  <a:lnTo>
                    <a:pt x="0" y="7319706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true" flipV="false" rot="0">
              <a:off x="0" y="0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7319706" y="0"/>
                  </a:moveTo>
                  <a:lnTo>
                    <a:pt x="0" y="0"/>
                  </a:lnTo>
                  <a:lnTo>
                    <a:pt x="0" y="7319706"/>
                  </a:lnTo>
                  <a:lnTo>
                    <a:pt x="7319706" y="7319706"/>
                  </a:lnTo>
                  <a:lnTo>
                    <a:pt x="7319706" y="0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7626669" y="3218729"/>
            <a:ext cx="10029351" cy="6637071"/>
          </a:xfrm>
          <a:custGeom>
            <a:avLst/>
            <a:gdLst/>
            <a:ahLst/>
            <a:cxnLst/>
            <a:rect r="r" b="b" t="t" l="l"/>
            <a:pathLst>
              <a:path h="6637071" w="10029351">
                <a:moveTo>
                  <a:pt x="0" y="0"/>
                </a:moveTo>
                <a:lnTo>
                  <a:pt x="10029351" y="0"/>
                </a:lnTo>
                <a:lnTo>
                  <a:pt x="10029351" y="6637071"/>
                </a:lnTo>
                <a:lnTo>
                  <a:pt x="0" y="66370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30286" y="2250145"/>
            <a:ext cx="13799014" cy="471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 maioria dos estudos </a:t>
            </a: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apres</a:t>
            </a: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entou amostras superiores a 51 indivíduos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44721" y="629602"/>
            <a:ext cx="15798559" cy="1007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440"/>
              </a:lnSpc>
              <a:spcBef>
                <a:spcPct val="0"/>
              </a:spcBef>
            </a:pPr>
            <a:r>
              <a:rPr lang="en-US" b="true" sz="8000" spc="-44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Resultados</a:t>
            </a:r>
          </a:p>
        </p:txBody>
      </p:sp>
    </p:spTree>
  </p:cSld>
  <p:clrMapOvr>
    <a:masterClrMapping/>
  </p:clrMapOvr>
  <p:transition spd="med">
    <p:cover dir="l"/>
  </p:transition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4" r="0" b="-7573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2744890" y="-1909400"/>
            <a:ext cx="5489779" cy="11167700"/>
            <a:chOff x="0" y="0"/>
            <a:chExt cx="7319706" cy="14890267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0" y="7570561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0" y="7319706"/>
                  </a:moveTo>
                  <a:lnTo>
                    <a:pt x="7319706" y="7319706"/>
                  </a:lnTo>
                  <a:lnTo>
                    <a:pt x="7319706" y="0"/>
                  </a:lnTo>
                  <a:lnTo>
                    <a:pt x="0" y="0"/>
                  </a:lnTo>
                  <a:lnTo>
                    <a:pt x="0" y="7319706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true" flipV="false" rot="0">
              <a:off x="0" y="0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7319706" y="0"/>
                  </a:moveTo>
                  <a:lnTo>
                    <a:pt x="0" y="0"/>
                  </a:lnTo>
                  <a:lnTo>
                    <a:pt x="0" y="7319706"/>
                  </a:lnTo>
                  <a:lnTo>
                    <a:pt x="7319706" y="7319706"/>
                  </a:lnTo>
                  <a:lnTo>
                    <a:pt x="7319706" y="0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3003499" y="981075"/>
            <a:ext cx="14964202" cy="8891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b="true" sz="279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Predomínio Masculino: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Essa</a:t>
            </a: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predominância é coerente com a maior participação de homens em competições oficiais da modalidade</a:t>
            </a:r>
          </a:p>
          <a:p>
            <a:pPr algn="just">
              <a:lnSpc>
                <a:spcPts val="3919"/>
              </a:lnSpc>
            </a:pPr>
          </a:p>
          <a:p>
            <a:pPr algn="just">
              <a:lnSpc>
                <a:spcPts val="3919"/>
              </a:lnSpc>
            </a:pPr>
            <a:r>
              <a:rPr lang="en-US" b="true" sz="279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Idade Média: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 heterogenei</a:t>
            </a: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dade é visível ao comparar estudos como o nº 17 (Austrália) com média de 47,7 anos, versus o nº 12 (Alemanha) com 27,7 anos, refletindo diferentes níveis competitivos</a:t>
            </a:r>
          </a:p>
          <a:p>
            <a:pPr algn="just">
              <a:lnSpc>
                <a:spcPts val="3919"/>
              </a:lnSpc>
            </a:pPr>
          </a:p>
          <a:p>
            <a:pPr algn="just">
              <a:lnSpc>
                <a:spcPts val="3919"/>
              </a:lnSpc>
            </a:pPr>
            <a:r>
              <a:rPr lang="en-US" b="true" sz="279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Heterogeneidade Amostral: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55,55% dos estudos com amostras superiores a 51 indivíduos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Essa</a:t>
            </a: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heterogeneidade no tamanho das amostras envolvendo desde equipes nacionais a torneios específicos impacta a consistência estatística das análises</a:t>
            </a:r>
          </a:p>
          <a:p>
            <a:pPr algn="just">
              <a:lnSpc>
                <a:spcPts val="3919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244721" y="209550"/>
            <a:ext cx="15798559" cy="1007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440"/>
              </a:lnSpc>
              <a:spcBef>
                <a:spcPct val="0"/>
              </a:spcBef>
            </a:pPr>
            <a:r>
              <a:rPr lang="en-US" b="true" sz="8000" spc="-44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Discussão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7755" y="9585325"/>
            <a:ext cx="17260245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Ergun N,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2014,Huzmeli,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2017, Bogado DJ,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2021, Weith M,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2023, Vargas LM,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2022, Fathi Z,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2023, Argo LR,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2020, Glöer F,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2019, Rivett DA,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al, 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2020,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Soo Hoo JA, et al, 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2019, Weiler R,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2016   </a:t>
            </a:r>
          </a:p>
        </p:txBody>
      </p:sp>
    </p:spTree>
  </p:cSld>
  <p:clrMapOvr>
    <a:masterClrMapping/>
  </p:clrMapOvr>
  <p:transition spd="med">
    <p:cover dir="l"/>
  </p:transition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4" r="0" b="-7573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259493" y="-880700"/>
            <a:ext cx="5489779" cy="11167700"/>
            <a:chOff x="0" y="0"/>
            <a:chExt cx="7319706" cy="14890267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0" y="7570561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0" y="7319706"/>
                  </a:moveTo>
                  <a:lnTo>
                    <a:pt x="7319706" y="7319706"/>
                  </a:lnTo>
                  <a:lnTo>
                    <a:pt x="7319706" y="0"/>
                  </a:lnTo>
                  <a:lnTo>
                    <a:pt x="0" y="0"/>
                  </a:lnTo>
                  <a:lnTo>
                    <a:pt x="0" y="7319706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true" flipV="false" rot="0">
              <a:off x="0" y="0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7319706" y="0"/>
                  </a:moveTo>
                  <a:lnTo>
                    <a:pt x="0" y="0"/>
                  </a:lnTo>
                  <a:lnTo>
                    <a:pt x="0" y="7319706"/>
                  </a:lnTo>
                  <a:lnTo>
                    <a:pt x="7319706" y="7319706"/>
                  </a:lnTo>
                  <a:lnTo>
                    <a:pt x="7319706" y="0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8356399" y="3107502"/>
            <a:ext cx="9469601" cy="6717498"/>
          </a:xfrm>
          <a:custGeom>
            <a:avLst/>
            <a:gdLst/>
            <a:ahLst/>
            <a:cxnLst/>
            <a:rect r="r" b="b" t="t" l="l"/>
            <a:pathLst>
              <a:path h="6717498" w="9469601">
                <a:moveTo>
                  <a:pt x="0" y="0"/>
                </a:moveTo>
                <a:lnTo>
                  <a:pt x="9469601" y="0"/>
                </a:lnTo>
                <a:lnTo>
                  <a:pt x="9469601" y="6717498"/>
                </a:lnTo>
                <a:lnTo>
                  <a:pt x="0" y="67174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30286" y="2250145"/>
            <a:ext cx="13799014" cy="471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 incidência de lesões foi maior durante os treinamentos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972444" y="629602"/>
            <a:ext cx="15798559" cy="1007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440"/>
              </a:lnSpc>
              <a:spcBef>
                <a:spcPct val="0"/>
              </a:spcBef>
            </a:pPr>
            <a:r>
              <a:rPr lang="en-US" b="true" sz="8000" spc="-44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Resultados</a:t>
            </a:r>
          </a:p>
        </p:txBody>
      </p:sp>
    </p:spTree>
  </p:cSld>
  <p:clrMapOvr>
    <a:masterClrMapping/>
  </p:clrMapOvr>
  <p:transition spd="med">
    <p:cover dir="l"/>
  </p:transition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4" r="0" b="-7573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2744890" y="-1909400"/>
            <a:ext cx="5489779" cy="11167700"/>
            <a:chOff x="0" y="0"/>
            <a:chExt cx="7319706" cy="14890267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0" y="7570561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0" y="7319706"/>
                  </a:moveTo>
                  <a:lnTo>
                    <a:pt x="7319706" y="7319706"/>
                  </a:lnTo>
                  <a:lnTo>
                    <a:pt x="7319706" y="0"/>
                  </a:lnTo>
                  <a:lnTo>
                    <a:pt x="0" y="0"/>
                  </a:lnTo>
                  <a:lnTo>
                    <a:pt x="0" y="7319706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true" flipV="false" rot="0">
              <a:off x="0" y="0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7319706" y="0"/>
                  </a:moveTo>
                  <a:lnTo>
                    <a:pt x="0" y="0"/>
                  </a:lnTo>
                  <a:lnTo>
                    <a:pt x="0" y="7319706"/>
                  </a:lnTo>
                  <a:lnTo>
                    <a:pt x="7319706" y="7319706"/>
                  </a:lnTo>
                  <a:lnTo>
                    <a:pt x="7319706" y="0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3065099" y="3321289"/>
            <a:ext cx="14964202" cy="4929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b="true" sz="279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Treinamento vs. Partidas: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Maior</a:t>
            </a: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incidência de lesões nos treinamentos (média de 32,33 ocorrências, representando 57,58%)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Isso sugere que o volume de repetições e a falta de recuperação adequada geram sobrecargas musculares e microtraumas. A exposição prolongada em treinos potencializa a fadiga e reduz o controle biomecânico.</a:t>
            </a:r>
          </a:p>
          <a:p>
            <a:pPr algn="just">
              <a:lnSpc>
                <a:spcPts val="3919"/>
              </a:lnSpc>
            </a:pPr>
          </a:p>
          <a:p>
            <a:pPr algn="just">
              <a:lnSpc>
                <a:spcPts val="3919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2230742" y="629602"/>
            <a:ext cx="15798559" cy="1007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440"/>
              </a:lnSpc>
              <a:spcBef>
                <a:spcPct val="0"/>
              </a:spcBef>
            </a:pPr>
            <a:r>
              <a:rPr lang="en-US" b="true" sz="8000" spc="-44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Discussão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7755" y="9585325"/>
            <a:ext cx="17260245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Ergun N,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2014,Huzmeli,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2017, Bogado DJ,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2021, Weith M,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2023, Vargas LM,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2022, Fathi Z,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2023, Argo LR,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2020, Glöer F,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2019, Rivett DA,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al, 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2020,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Soo Hoo JA, et al, 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2019, Weiler R,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2016   </a:t>
            </a:r>
          </a:p>
        </p:txBody>
      </p:sp>
    </p:spTree>
  </p:cSld>
  <p:clrMapOvr>
    <a:masterClrMapping/>
  </p:clrMapOvr>
  <p:transition spd="med">
    <p:cover dir="l"/>
  </p:transition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4" r="0" b="-7573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259493" y="-880700"/>
            <a:ext cx="5489779" cy="11167700"/>
            <a:chOff x="0" y="0"/>
            <a:chExt cx="7319706" cy="14890267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0" y="7570561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0" y="7319706"/>
                  </a:moveTo>
                  <a:lnTo>
                    <a:pt x="7319706" y="7319706"/>
                  </a:lnTo>
                  <a:lnTo>
                    <a:pt x="7319706" y="0"/>
                  </a:lnTo>
                  <a:lnTo>
                    <a:pt x="0" y="0"/>
                  </a:lnTo>
                  <a:lnTo>
                    <a:pt x="0" y="7319706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true" flipV="false" rot="0">
              <a:off x="0" y="0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7319706" y="0"/>
                  </a:moveTo>
                  <a:lnTo>
                    <a:pt x="0" y="0"/>
                  </a:lnTo>
                  <a:lnTo>
                    <a:pt x="0" y="7319706"/>
                  </a:lnTo>
                  <a:lnTo>
                    <a:pt x="7319706" y="7319706"/>
                  </a:lnTo>
                  <a:lnTo>
                    <a:pt x="7319706" y="0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4808752" y="4927410"/>
            <a:ext cx="12234527" cy="3745690"/>
          </a:xfrm>
          <a:custGeom>
            <a:avLst/>
            <a:gdLst/>
            <a:ahLst/>
            <a:cxnLst/>
            <a:rect r="r" b="b" t="t" l="l"/>
            <a:pathLst>
              <a:path h="3745690" w="12234527">
                <a:moveTo>
                  <a:pt x="0" y="0"/>
                </a:moveTo>
                <a:lnTo>
                  <a:pt x="12234527" y="0"/>
                </a:lnTo>
                <a:lnTo>
                  <a:pt x="12234527" y="3745689"/>
                </a:lnTo>
                <a:lnTo>
                  <a:pt x="0" y="37456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102" r="-48278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30286" y="2690495"/>
            <a:ext cx="13799014" cy="471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Ombros e Mãos/Punhos representam, somados, mais de 50% das lesões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44721" y="629602"/>
            <a:ext cx="15798559" cy="1007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440"/>
              </a:lnSpc>
              <a:spcBef>
                <a:spcPct val="0"/>
              </a:spcBef>
            </a:pPr>
            <a:r>
              <a:rPr lang="en-US" b="true" sz="8000" spc="-44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Resultados</a:t>
            </a:r>
          </a:p>
        </p:txBody>
      </p:sp>
    </p:spTree>
  </p:cSld>
  <p:clrMapOvr>
    <a:masterClrMapping/>
  </p:clrMapOvr>
  <p:transition spd="med">
    <p:cover dir="l"/>
  </p:transition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4" r="0" b="-7573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259493" y="-880700"/>
            <a:ext cx="5489779" cy="11167700"/>
            <a:chOff x="0" y="0"/>
            <a:chExt cx="7319706" cy="14890267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0" y="7570561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0" y="7319706"/>
                  </a:moveTo>
                  <a:lnTo>
                    <a:pt x="7319706" y="7319706"/>
                  </a:lnTo>
                  <a:lnTo>
                    <a:pt x="7319706" y="0"/>
                  </a:lnTo>
                  <a:lnTo>
                    <a:pt x="0" y="0"/>
                  </a:lnTo>
                  <a:lnTo>
                    <a:pt x="0" y="7319706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true" flipV="false" rot="0">
              <a:off x="0" y="0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7319706" y="0"/>
                  </a:moveTo>
                  <a:lnTo>
                    <a:pt x="0" y="0"/>
                  </a:lnTo>
                  <a:lnTo>
                    <a:pt x="0" y="7319706"/>
                  </a:lnTo>
                  <a:lnTo>
                    <a:pt x="7319706" y="7319706"/>
                  </a:lnTo>
                  <a:lnTo>
                    <a:pt x="7319706" y="0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4419404" y="4841917"/>
            <a:ext cx="13198214" cy="4416383"/>
          </a:xfrm>
          <a:custGeom>
            <a:avLst/>
            <a:gdLst/>
            <a:ahLst/>
            <a:cxnLst/>
            <a:rect r="r" b="b" t="t" l="l"/>
            <a:pathLst>
              <a:path h="4416383" w="13198214">
                <a:moveTo>
                  <a:pt x="0" y="0"/>
                </a:moveTo>
                <a:lnTo>
                  <a:pt x="13198214" y="0"/>
                </a:lnTo>
                <a:lnTo>
                  <a:pt x="13198214" y="4416383"/>
                </a:lnTo>
                <a:lnTo>
                  <a:pt x="0" y="44163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40154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30286" y="2690495"/>
            <a:ext cx="13799014" cy="471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Predomínio de lesões de tecidos moles: Contusões  e Contraturas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44721" y="629602"/>
            <a:ext cx="15798559" cy="1007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440"/>
              </a:lnSpc>
              <a:spcBef>
                <a:spcPct val="0"/>
              </a:spcBef>
            </a:pPr>
            <a:r>
              <a:rPr lang="en-US" b="true" sz="8000" spc="-44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Resultados</a:t>
            </a:r>
          </a:p>
        </p:txBody>
      </p:sp>
    </p:spTree>
  </p:cSld>
  <p:clrMapOvr>
    <a:masterClrMapping/>
  </p:clrMapOvr>
  <p:transition spd="med">
    <p:cover dir="l"/>
  </p:transition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4" r="0" b="-7573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2744890" y="-1909400"/>
            <a:ext cx="5489779" cy="11167700"/>
            <a:chOff x="0" y="0"/>
            <a:chExt cx="7319706" cy="14890267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0" y="7570561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0" y="7319706"/>
                  </a:moveTo>
                  <a:lnTo>
                    <a:pt x="7319706" y="7319706"/>
                  </a:lnTo>
                  <a:lnTo>
                    <a:pt x="7319706" y="0"/>
                  </a:lnTo>
                  <a:lnTo>
                    <a:pt x="0" y="0"/>
                  </a:lnTo>
                  <a:lnTo>
                    <a:pt x="0" y="7319706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true" flipV="false" rot="0">
              <a:off x="0" y="0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7319706" y="0"/>
                  </a:moveTo>
                  <a:lnTo>
                    <a:pt x="0" y="0"/>
                  </a:lnTo>
                  <a:lnTo>
                    <a:pt x="0" y="7319706"/>
                  </a:lnTo>
                  <a:lnTo>
                    <a:pt x="7319706" y="7319706"/>
                  </a:lnTo>
                  <a:lnTo>
                    <a:pt x="7319706" y="0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3065099" y="2492500"/>
            <a:ext cx="14964202" cy="6415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b="true" sz="279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Foco nos Membros Superiores: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Membros superiores são as regiões mais afetadas, sendo a cadeia cinemática primária para propulsão e arremesso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Ombro: 25,16% das lesões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Mãos/Punhos/Dedos: 25,16% das lesões. Somam mais de 50% do total de acometimentos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Essa alta prevalência confirma a vulnerabilidade funcional gerada pela dupla exigência dos membros superiores: propulsão da cadeira e manejo da bola (arremesso/passe)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230742" y="629602"/>
            <a:ext cx="15798559" cy="1007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440"/>
              </a:lnSpc>
              <a:spcBef>
                <a:spcPct val="0"/>
              </a:spcBef>
            </a:pPr>
            <a:r>
              <a:rPr lang="en-US" b="true" sz="8000" spc="-44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Discussão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7755" y="9585325"/>
            <a:ext cx="17260245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Ergun N,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2014,Huzmeli,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2017, Bogado DJ,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2021, Weith M,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2023, Vargas LM,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2022, Fathi Z,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2023, Argo LR,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2020, Glöer F,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2019, Rivett DA,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al, 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2020,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Soo Hoo JA, et al, 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2019, Weiler R,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2016   </a:t>
            </a:r>
          </a:p>
        </p:txBody>
      </p:sp>
    </p:spTree>
  </p:cSld>
  <p:clrMapOvr>
    <a:masterClrMapping/>
  </p:clrMapOvr>
  <p:transition spd="med">
    <p:cover dir="l"/>
  </p:transition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4" r="0" b="-7573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2744890" y="-1909400"/>
            <a:ext cx="5489779" cy="11167700"/>
            <a:chOff x="0" y="0"/>
            <a:chExt cx="7319706" cy="14890267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0" y="7570561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0" y="7319706"/>
                  </a:moveTo>
                  <a:lnTo>
                    <a:pt x="7319706" y="7319706"/>
                  </a:lnTo>
                  <a:lnTo>
                    <a:pt x="7319706" y="0"/>
                  </a:lnTo>
                  <a:lnTo>
                    <a:pt x="0" y="0"/>
                  </a:lnTo>
                  <a:lnTo>
                    <a:pt x="0" y="7319706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true" flipV="false" rot="0">
              <a:off x="0" y="0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7319706" y="0"/>
                  </a:moveTo>
                  <a:lnTo>
                    <a:pt x="0" y="0"/>
                  </a:lnTo>
                  <a:lnTo>
                    <a:pt x="0" y="7319706"/>
                  </a:lnTo>
                  <a:lnTo>
                    <a:pt x="7319706" y="7319706"/>
                  </a:lnTo>
                  <a:lnTo>
                    <a:pt x="7319706" y="0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3065099" y="2492500"/>
            <a:ext cx="14964202" cy="6415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b="true" sz="279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Lesões de Sobrecarga: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Contusões/Hematomas: Mais frequentes (39,89%)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Contraturas/Estiramentos: Segundo tipo mais comum (34,43%)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Implicação: O predomínio de lesões de tecidos moles indica sobrecarga aguda e microlesões, além da presença de processos crônicos (tendinopatias e bursites) em 22,95% dos casos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Isso reflete o caráter de contato do esporte (choques com cadeiras) e a alta demanda muscular. Entorses e tendinopatias aparecem como consequências de instabilidade e esforço repetitivo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230742" y="629602"/>
            <a:ext cx="15798559" cy="1007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440"/>
              </a:lnSpc>
              <a:spcBef>
                <a:spcPct val="0"/>
              </a:spcBef>
            </a:pPr>
            <a:r>
              <a:rPr lang="en-US" b="true" sz="8000" spc="-44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Discussão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7755" y="9585325"/>
            <a:ext cx="17260245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Ergun N,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2014,Huzmeli,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2017, Bogado DJ,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2021, Weith M,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2023, Vargas LM,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2022, Fathi Z,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2023, Argo LR,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2020, Glöer F,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2019, Rivett DA,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al, 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2020,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Soo Hoo JA, et al, 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2019, Weiler R,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2016   </a:t>
            </a:r>
          </a:p>
        </p:txBody>
      </p:sp>
    </p:spTree>
  </p:cSld>
  <p:clrMapOvr>
    <a:masterClrMapping/>
  </p:clrMapOvr>
  <p:transition spd="med">
    <p:cover dir="l"/>
  </p:transition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4" r="0" b="-7573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259493" y="-880700"/>
            <a:ext cx="5489779" cy="11167700"/>
            <a:chOff x="0" y="0"/>
            <a:chExt cx="7319706" cy="14890267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0" y="7570561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0" y="7319706"/>
                  </a:moveTo>
                  <a:lnTo>
                    <a:pt x="7319706" y="7319706"/>
                  </a:lnTo>
                  <a:lnTo>
                    <a:pt x="7319706" y="0"/>
                  </a:lnTo>
                  <a:lnTo>
                    <a:pt x="0" y="0"/>
                  </a:lnTo>
                  <a:lnTo>
                    <a:pt x="0" y="7319706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true" flipV="false" rot="0">
              <a:off x="0" y="0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7319706" y="0"/>
                  </a:moveTo>
                  <a:lnTo>
                    <a:pt x="0" y="0"/>
                  </a:lnTo>
                  <a:lnTo>
                    <a:pt x="0" y="7319706"/>
                  </a:lnTo>
                  <a:lnTo>
                    <a:pt x="7319706" y="7319706"/>
                  </a:lnTo>
                  <a:lnTo>
                    <a:pt x="7319706" y="0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8724275" y="3399156"/>
            <a:ext cx="9059571" cy="6598048"/>
          </a:xfrm>
          <a:custGeom>
            <a:avLst/>
            <a:gdLst/>
            <a:ahLst/>
            <a:cxnLst/>
            <a:rect r="r" b="b" t="t" l="l"/>
            <a:pathLst>
              <a:path h="6598048" w="9059571">
                <a:moveTo>
                  <a:pt x="0" y="0"/>
                </a:moveTo>
                <a:lnTo>
                  <a:pt x="9059571" y="0"/>
                </a:lnTo>
                <a:lnTo>
                  <a:pt x="9059571" y="6598047"/>
                </a:lnTo>
                <a:lnTo>
                  <a:pt x="0" y="65980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30286" y="2690495"/>
            <a:ext cx="13799014" cy="471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 maior parte dos acometimentos resultou em afastamentos curtos (1-2 dias)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985288" y="629602"/>
            <a:ext cx="15798559" cy="1007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440"/>
              </a:lnSpc>
              <a:spcBef>
                <a:spcPct val="0"/>
              </a:spcBef>
            </a:pPr>
            <a:r>
              <a:rPr lang="en-US" b="true" sz="8000" spc="-44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Resultados</a:t>
            </a:r>
          </a:p>
        </p:txBody>
      </p:sp>
    </p:spTree>
  </p:cSld>
  <p:clrMapOvr>
    <a:masterClrMapping/>
  </p:clrMapOvr>
  <p:transition spd="med">
    <p:cover dir="l"/>
  </p:transition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4" r="0" b="-7573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2744890" y="-1909400"/>
            <a:ext cx="5489779" cy="11167700"/>
            <a:chOff x="0" y="0"/>
            <a:chExt cx="7319706" cy="14890267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0" y="7570561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0" y="7319706"/>
                  </a:moveTo>
                  <a:lnTo>
                    <a:pt x="7319706" y="7319706"/>
                  </a:lnTo>
                  <a:lnTo>
                    <a:pt x="7319706" y="0"/>
                  </a:lnTo>
                  <a:lnTo>
                    <a:pt x="0" y="0"/>
                  </a:lnTo>
                  <a:lnTo>
                    <a:pt x="0" y="7319706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true" flipV="false" rot="0">
              <a:off x="0" y="0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7319706" y="0"/>
                  </a:moveTo>
                  <a:lnTo>
                    <a:pt x="0" y="0"/>
                  </a:lnTo>
                  <a:lnTo>
                    <a:pt x="0" y="7319706"/>
                  </a:lnTo>
                  <a:lnTo>
                    <a:pt x="7319706" y="7319706"/>
                  </a:lnTo>
                  <a:lnTo>
                    <a:pt x="7319706" y="0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3065099" y="2407285"/>
            <a:ext cx="14964202" cy="7901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b="true" sz="279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Gravidade Predominantemente Leve: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 </a:t>
            </a: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maior parte das lesões tem resolução funcional rápida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Apenas 12,25% dos atletas necessitaram de 1 a 2 dias de afastamento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minoria</a:t>
            </a: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(3,57%) ficou afastada entre 3 e 6 dias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Implicação: A gravidade clínica é predominantemente baixa, mas a alta frequência de acometimentos exige intervenção preventiva contínua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Isso indica que, embora a incidência seja alta, a gravidade clínica é predominantemente leve, permitindo resolução rápida através de fisioterapia imediata.</a:t>
            </a:r>
          </a:p>
          <a:p>
            <a:pPr algn="just">
              <a:lnSpc>
                <a:spcPts val="3919"/>
              </a:lnSpc>
            </a:pPr>
          </a:p>
          <a:p>
            <a:pPr algn="just">
              <a:lnSpc>
                <a:spcPts val="3919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244721" y="629602"/>
            <a:ext cx="15798559" cy="1007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440"/>
              </a:lnSpc>
              <a:spcBef>
                <a:spcPct val="0"/>
              </a:spcBef>
            </a:pPr>
            <a:r>
              <a:rPr lang="en-US" b="true" sz="8000" spc="-44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Discussão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7755" y="9585325"/>
            <a:ext cx="17260245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Ergun N,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2014,Huzmeli,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2017, Bogado DJ,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2021, Weith M,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2023, Vargas LM,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2022, Fathi Z,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2023, Argo LR,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2020, Glöer F,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2019, Rivett DA,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al, 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2020,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Soo Hoo JA, et al, 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2019, Weiler R,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2016   </a:t>
            </a:r>
          </a:p>
        </p:txBody>
      </p:sp>
    </p:spTree>
  </p:cSld>
  <p:clrMapOvr>
    <a:masterClrMapping/>
  </p:clrMapOvr>
  <p:transition spd="med">
    <p:cover dir="l"/>
  </p:transition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4" r="0" b="-7573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2165981" y="-1909400"/>
            <a:ext cx="5489779" cy="11167700"/>
            <a:chOff x="0" y="0"/>
            <a:chExt cx="7319706" cy="14890267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0" y="7570561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0" y="7319706"/>
                  </a:moveTo>
                  <a:lnTo>
                    <a:pt x="7319706" y="7319706"/>
                  </a:lnTo>
                  <a:lnTo>
                    <a:pt x="7319706" y="0"/>
                  </a:lnTo>
                  <a:lnTo>
                    <a:pt x="0" y="0"/>
                  </a:lnTo>
                  <a:lnTo>
                    <a:pt x="0" y="7319706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true" flipV="false" rot="0">
              <a:off x="0" y="0"/>
              <a:ext cx="7319706" cy="7319706"/>
            </a:xfrm>
            <a:custGeom>
              <a:avLst/>
              <a:gdLst/>
              <a:ahLst/>
              <a:cxnLst/>
              <a:rect r="r" b="b" t="t" l="l"/>
              <a:pathLst>
                <a:path h="7319706" w="7319706">
                  <a:moveTo>
                    <a:pt x="7319706" y="0"/>
                  </a:moveTo>
                  <a:lnTo>
                    <a:pt x="0" y="0"/>
                  </a:lnTo>
                  <a:lnTo>
                    <a:pt x="0" y="7319706"/>
                  </a:lnTo>
                  <a:lnTo>
                    <a:pt x="7319706" y="7319706"/>
                  </a:lnTo>
                  <a:lnTo>
                    <a:pt x="7319706" y="0"/>
                  </a:lnTo>
                  <a:close/>
                </a:path>
              </a:pathLst>
            </a:custGeom>
            <a:blipFill>
              <a:blip r:embed="rId3">
                <a:alphaModFix amt="6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3323798" y="3003380"/>
            <a:ext cx="14705503" cy="5424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b="true" sz="279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Necessidade de Intervenção Fisioterapêutica: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Os dados confirmam a urgência em desenvolver protocolos de prevenção focada no membro superior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Foco da Prevenção: Estabilidade escapular, controle de sobrecarga articular e equilíbrio muscular</a:t>
            </a:r>
          </a:p>
          <a:p>
            <a:pPr algn="just">
              <a:lnSpc>
                <a:spcPts val="3919"/>
              </a:lnSpc>
            </a:pP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Objetivo: Reduzir a incidência de lesões de sobrecarga, garantir o desempenho e prolongar a vida esportiva e a qualidade de vida do atleta</a:t>
            </a:r>
          </a:p>
          <a:p>
            <a:pPr algn="just">
              <a:lnSpc>
                <a:spcPts val="3919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244721" y="629602"/>
            <a:ext cx="15798559" cy="1007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440"/>
              </a:lnSpc>
              <a:spcBef>
                <a:spcPct val="0"/>
              </a:spcBef>
            </a:pPr>
            <a:r>
              <a:rPr lang="en-US" b="true" sz="8000" spc="-44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Discussão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7755" y="9585325"/>
            <a:ext cx="17260245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Ergun N,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2014,Huzmeli,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2017, Bogado DJ,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2021, Weith M,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2023, Vargas LM,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2022, Fathi Z,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2023, Argo LR,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2020, Glöer F,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2019, Rivett DA,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al, 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2020,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Soo Hoo JA, et al, 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2019, Weiler R, </a:t>
            </a:r>
            <a:r>
              <a:rPr lang="en-US" sz="20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et al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2016   </a:t>
            </a:r>
          </a:p>
        </p:txBody>
      </p:sp>
    </p:spTree>
  </p:cSld>
  <p:clrMapOvr>
    <a:masterClrMapping/>
  </p:clrMapOvr>
  <p:transition spd="med">
    <p:cover dir="l"/>
  </p:transition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4" r="0" b="-7573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5798764" y="-357280"/>
            <a:ext cx="5316215" cy="10814623"/>
            <a:chOff x="0" y="0"/>
            <a:chExt cx="7088286" cy="14419498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0" y="7331211"/>
              <a:ext cx="7088286" cy="7088286"/>
            </a:xfrm>
            <a:custGeom>
              <a:avLst/>
              <a:gdLst/>
              <a:ahLst/>
              <a:cxnLst/>
              <a:rect r="r" b="b" t="t" l="l"/>
              <a:pathLst>
                <a:path h="7088286" w="7088286">
                  <a:moveTo>
                    <a:pt x="0" y="7088287"/>
                  </a:moveTo>
                  <a:lnTo>
                    <a:pt x="7088286" y="7088287"/>
                  </a:lnTo>
                  <a:lnTo>
                    <a:pt x="7088286" y="0"/>
                  </a:lnTo>
                  <a:lnTo>
                    <a:pt x="0" y="0"/>
                  </a:lnTo>
                  <a:lnTo>
                    <a:pt x="0" y="7088287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true" flipV="false" rot="0">
              <a:off x="0" y="0"/>
              <a:ext cx="7088286" cy="7088286"/>
            </a:xfrm>
            <a:custGeom>
              <a:avLst/>
              <a:gdLst/>
              <a:ahLst/>
              <a:cxnLst/>
              <a:rect r="r" b="b" t="t" l="l"/>
              <a:pathLst>
                <a:path h="7088286" w="7088286">
                  <a:moveTo>
                    <a:pt x="7088286" y="0"/>
                  </a:moveTo>
                  <a:lnTo>
                    <a:pt x="0" y="0"/>
                  </a:lnTo>
                  <a:lnTo>
                    <a:pt x="0" y="7088286"/>
                  </a:lnTo>
                  <a:lnTo>
                    <a:pt x="7088286" y="7088286"/>
                  </a:lnTo>
                  <a:lnTo>
                    <a:pt x="7088286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527171" y="3141049"/>
            <a:ext cx="13482603" cy="4603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060"/>
              </a:lnSpc>
              <a:spcBef>
                <a:spcPct val="0"/>
              </a:spcBef>
            </a:pPr>
            <a:r>
              <a:rPr lang="en-US" b="true" sz="290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</a:t>
            </a:r>
            <a:r>
              <a:rPr lang="en-US" b="true" sz="2900" strike="noStrike" u="non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erfil de Lesões</a:t>
            </a:r>
            <a:r>
              <a:rPr lang="en-US" sz="2900" strike="noStrike" u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: Tem-se um perfil claro de lesões onde os membros superiores são os mais atingidos, com foco em ombros, punhos e mãos</a:t>
            </a:r>
          </a:p>
          <a:p>
            <a:pPr algn="just" marL="0" indent="0" lvl="0">
              <a:lnSpc>
                <a:spcPts val="4060"/>
              </a:lnSpc>
              <a:spcBef>
                <a:spcPct val="0"/>
              </a:spcBef>
            </a:pPr>
          </a:p>
          <a:p>
            <a:pPr algn="just" marL="0" indent="0" lvl="0">
              <a:lnSpc>
                <a:spcPts val="4060"/>
              </a:lnSpc>
              <a:spcBef>
                <a:spcPct val="0"/>
              </a:spcBef>
            </a:pPr>
            <a:r>
              <a:rPr lang="en-US" b="true" sz="2900" strike="noStrike" u="non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Tipos de Acometimento</a:t>
            </a:r>
            <a:r>
              <a:rPr lang="en-US" sz="2900" strike="noStrike" u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: As queixas mais frequentes são contusões e contraturas musculares, mas também ocorrem entorses, tendinopatias e bursites. Isso é um reflexo direto da sobrecarga e do impacto repetitivo impostos pelo esporte</a:t>
            </a:r>
          </a:p>
          <a:p>
            <a:pPr algn="just" marL="0" indent="0" lvl="0">
              <a:lnSpc>
                <a:spcPts val="4060"/>
              </a:lnSpc>
              <a:spcBef>
                <a:spcPct val="0"/>
              </a:spcBef>
            </a:pPr>
          </a:p>
          <a:p>
            <a:pPr algn="just" marL="0" indent="0" lvl="0">
              <a:lnSpc>
                <a:spcPts val="4060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570863" y="690417"/>
            <a:ext cx="9146273" cy="1322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773"/>
              </a:lnSpc>
              <a:spcBef>
                <a:spcPct val="0"/>
              </a:spcBef>
            </a:pPr>
            <a:r>
              <a:rPr lang="en-US" b="true" sz="10509" spc="-578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Conclusão</a:t>
            </a:r>
          </a:p>
        </p:txBody>
      </p:sp>
    </p:spTree>
  </p:cSld>
  <p:clrMapOvr>
    <a:masterClrMapping/>
  </p:clrMapOvr>
  <p:transition spd="med">
    <p:cover dir="l"/>
  </p:transition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4" r="0" b="-7573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5798764" y="-357280"/>
            <a:ext cx="5316215" cy="10814623"/>
            <a:chOff x="0" y="0"/>
            <a:chExt cx="7088286" cy="14419498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0" y="7331211"/>
              <a:ext cx="7088286" cy="7088286"/>
            </a:xfrm>
            <a:custGeom>
              <a:avLst/>
              <a:gdLst/>
              <a:ahLst/>
              <a:cxnLst/>
              <a:rect r="r" b="b" t="t" l="l"/>
              <a:pathLst>
                <a:path h="7088286" w="7088286">
                  <a:moveTo>
                    <a:pt x="0" y="7088287"/>
                  </a:moveTo>
                  <a:lnTo>
                    <a:pt x="7088286" y="7088287"/>
                  </a:lnTo>
                  <a:lnTo>
                    <a:pt x="7088286" y="0"/>
                  </a:lnTo>
                  <a:lnTo>
                    <a:pt x="0" y="0"/>
                  </a:lnTo>
                  <a:lnTo>
                    <a:pt x="0" y="7088287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true" flipV="false" rot="0">
              <a:off x="0" y="0"/>
              <a:ext cx="7088286" cy="7088286"/>
            </a:xfrm>
            <a:custGeom>
              <a:avLst/>
              <a:gdLst/>
              <a:ahLst/>
              <a:cxnLst/>
              <a:rect r="r" b="b" t="t" l="l"/>
              <a:pathLst>
                <a:path h="7088286" w="7088286">
                  <a:moveTo>
                    <a:pt x="7088286" y="0"/>
                  </a:moveTo>
                  <a:lnTo>
                    <a:pt x="0" y="0"/>
                  </a:lnTo>
                  <a:lnTo>
                    <a:pt x="0" y="7088286"/>
                  </a:lnTo>
                  <a:lnTo>
                    <a:pt x="7088286" y="7088286"/>
                  </a:lnTo>
                  <a:lnTo>
                    <a:pt x="7088286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527171" y="3141049"/>
            <a:ext cx="13482603" cy="1517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060"/>
              </a:lnSpc>
              <a:spcBef>
                <a:spcPct val="0"/>
              </a:spcBef>
            </a:pPr>
          </a:p>
          <a:p>
            <a:pPr algn="just" marL="0" indent="0" lvl="0">
              <a:lnSpc>
                <a:spcPts val="4060"/>
              </a:lnSpc>
              <a:spcBef>
                <a:spcPct val="0"/>
              </a:spcBef>
            </a:pPr>
          </a:p>
          <a:p>
            <a:pPr algn="just" marL="0" indent="0" lvl="0">
              <a:lnSpc>
                <a:spcPts val="4060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570863" y="690417"/>
            <a:ext cx="9146273" cy="1322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773"/>
              </a:lnSpc>
              <a:spcBef>
                <a:spcPct val="0"/>
              </a:spcBef>
            </a:pPr>
            <a:r>
              <a:rPr lang="en-US" b="true" sz="10509" spc="-578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Conclusão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3191021"/>
            <a:ext cx="13981073" cy="4848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860"/>
              </a:lnSpc>
              <a:spcBef>
                <a:spcPct val="0"/>
              </a:spcBef>
            </a:pPr>
            <a:r>
              <a:rPr lang="en-US" b="true" sz="296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Papel da Fisioterapia</a:t>
            </a:r>
            <a:r>
              <a:rPr lang="en-US" sz="296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: Fica evidente o papel crucial da fisioterapia na prevenção e sua atuação deve focar em</a:t>
            </a:r>
          </a:p>
          <a:p>
            <a:pPr algn="just">
              <a:lnSpc>
                <a:spcPts val="3860"/>
              </a:lnSpc>
              <a:spcBef>
                <a:spcPct val="0"/>
              </a:spcBef>
            </a:pPr>
          </a:p>
          <a:p>
            <a:pPr algn="just" marL="641153" indent="-320577" lvl="1">
              <a:lnSpc>
                <a:spcPts val="3860"/>
              </a:lnSpc>
              <a:buFont typeface="Arial"/>
              <a:buChar char="•"/>
            </a:pPr>
            <a:r>
              <a:rPr lang="en-US" sz="296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Controle da sobrecarga nas articulações</a:t>
            </a:r>
          </a:p>
          <a:p>
            <a:pPr algn="just">
              <a:lnSpc>
                <a:spcPts val="3860"/>
              </a:lnSpc>
            </a:pPr>
          </a:p>
          <a:p>
            <a:pPr algn="just" marL="641153" indent="-320577" lvl="1">
              <a:lnSpc>
                <a:spcPts val="3860"/>
              </a:lnSpc>
              <a:buFont typeface="Arial"/>
              <a:buChar char="•"/>
            </a:pPr>
            <a:r>
              <a:rPr lang="en-US" sz="296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Estabilidade da escápula</a:t>
            </a:r>
          </a:p>
          <a:p>
            <a:pPr algn="just">
              <a:lnSpc>
                <a:spcPts val="3860"/>
              </a:lnSpc>
            </a:pPr>
          </a:p>
          <a:p>
            <a:pPr algn="just" marL="641153" indent="-320577" lvl="1">
              <a:lnSpc>
                <a:spcPts val="3860"/>
              </a:lnSpc>
              <a:buFont typeface="Arial"/>
              <a:buChar char="•"/>
            </a:pPr>
            <a:r>
              <a:rPr lang="en-US" sz="296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Equilíbrio dos músculos</a:t>
            </a:r>
          </a:p>
          <a:p>
            <a:pPr algn="just">
              <a:lnSpc>
                <a:spcPts val="3860"/>
              </a:lnSpc>
            </a:pPr>
          </a:p>
          <a:p>
            <a:pPr algn="just" marL="641153" indent="-320577" lvl="1">
              <a:lnSpc>
                <a:spcPts val="3860"/>
              </a:lnSpc>
              <a:buFont typeface="Arial"/>
              <a:buChar char="•"/>
            </a:pPr>
            <a:r>
              <a:rPr lang="en-US" sz="296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Correção da postura nos treinos e jogos</a:t>
            </a:r>
          </a:p>
        </p:txBody>
      </p:sp>
    </p:spTree>
  </p:cSld>
  <p:clrMapOvr>
    <a:masterClrMapping/>
  </p:clrMapOvr>
  <p:transition spd="med">
    <p:cover dir="l"/>
  </p:transition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4" r="0" b="-7573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5798764" y="-357280"/>
            <a:ext cx="5316215" cy="10814623"/>
            <a:chOff x="0" y="0"/>
            <a:chExt cx="7088286" cy="14419498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0" y="7331211"/>
              <a:ext cx="7088286" cy="7088286"/>
            </a:xfrm>
            <a:custGeom>
              <a:avLst/>
              <a:gdLst/>
              <a:ahLst/>
              <a:cxnLst/>
              <a:rect r="r" b="b" t="t" l="l"/>
              <a:pathLst>
                <a:path h="7088286" w="7088286">
                  <a:moveTo>
                    <a:pt x="0" y="7088287"/>
                  </a:moveTo>
                  <a:lnTo>
                    <a:pt x="7088286" y="7088287"/>
                  </a:lnTo>
                  <a:lnTo>
                    <a:pt x="7088286" y="0"/>
                  </a:lnTo>
                  <a:lnTo>
                    <a:pt x="0" y="0"/>
                  </a:lnTo>
                  <a:lnTo>
                    <a:pt x="0" y="7088287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true" flipV="false" rot="0">
              <a:off x="0" y="0"/>
              <a:ext cx="7088286" cy="7088286"/>
            </a:xfrm>
            <a:custGeom>
              <a:avLst/>
              <a:gdLst/>
              <a:ahLst/>
              <a:cxnLst/>
              <a:rect r="r" b="b" t="t" l="l"/>
              <a:pathLst>
                <a:path h="7088286" w="7088286">
                  <a:moveTo>
                    <a:pt x="7088286" y="0"/>
                  </a:moveTo>
                  <a:lnTo>
                    <a:pt x="0" y="0"/>
                  </a:lnTo>
                  <a:lnTo>
                    <a:pt x="0" y="7088286"/>
                  </a:lnTo>
                  <a:lnTo>
                    <a:pt x="7088286" y="7088286"/>
                  </a:lnTo>
                  <a:lnTo>
                    <a:pt x="7088286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527171" y="3141049"/>
            <a:ext cx="13482603" cy="1517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060"/>
              </a:lnSpc>
              <a:spcBef>
                <a:spcPct val="0"/>
              </a:spcBef>
            </a:pPr>
          </a:p>
          <a:p>
            <a:pPr algn="just" marL="0" indent="0" lvl="0">
              <a:lnSpc>
                <a:spcPts val="4060"/>
              </a:lnSpc>
              <a:spcBef>
                <a:spcPct val="0"/>
              </a:spcBef>
            </a:pPr>
          </a:p>
          <a:p>
            <a:pPr algn="just" marL="0" indent="0" lvl="0">
              <a:lnSpc>
                <a:spcPts val="4060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570863" y="505617"/>
            <a:ext cx="9146273" cy="1322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773"/>
              </a:lnSpc>
              <a:spcBef>
                <a:spcPct val="0"/>
              </a:spcBef>
            </a:pPr>
            <a:r>
              <a:rPr lang="en-US" b="true" sz="10509" spc="-578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Conclusão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3433570"/>
            <a:ext cx="13981073" cy="3391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41153" indent="-320577" lvl="1">
              <a:lnSpc>
                <a:spcPts val="3860"/>
              </a:lnSpc>
              <a:buFont typeface="Arial"/>
              <a:buChar char="•"/>
            </a:pPr>
            <a:r>
              <a:rPr lang="en-US" sz="296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 conhecimento detalhado sobre a localização e natureza das lesões é essencial para criar boas estratégias de prevenção e reabilitação, o que, na prática, garante a saúde, o bom desempenho e uma carreira mais longa para esses atletas</a:t>
            </a:r>
          </a:p>
          <a:p>
            <a:pPr algn="just">
              <a:lnSpc>
                <a:spcPts val="3860"/>
              </a:lnSpc>
            </a:pPr>
          </a:p>
          <a:p>
            <a:pPr algn="just" marL="641153" indent="-320577" lvl="1">
              <a:lnSpc>
                <a:spcPts val="3860"/>
              </a:lnSpc>
              <a:buFont typeface="Arial"/>
              <a:buChar char="•"/>
            </a:pPr>
            <a:r>
              <a:rPr lang="en-US" sz="296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 fisioterapia é essencial para manter o atleta saudável, prolongar sua vida no esporte e manter sua qualidade de vida</a:t>
            </a:r>
          </a:p>
        </p:txBody>
      </p:sp>
    </p:spTree>
  </p:cSld>
  <p:clrMapOvr>
    <a:masterClrMapping/>
  </p:clrMapOvr>
  <p:transition spd="med">
    <p:cover dir="l"/>
  </p:transition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4" r="0" b="-7573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570863" y="238125"/>
            <a:ext cx="9872298" cy="1127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370"/>
              </a:lnSpc>
              <a:spcBef>
                <a:spcPct val="0"/>
              </a:spcBef>
            </a:pPr>
            <a:r>
              <a:rPr lang="en-US" b="true" sz="9000" spc="-495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Referências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65890" y="1905471"/>
            <a:ext cx="15925594" cy="8080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99"/>
              </a:lnSpc>
            </a:pPr>
            <a:r>
              <a:rPr lang="en-US" sz="1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International Paralympic Committee (IPC). Paralympic History. Bonn: IPC; 2024. </a:t>
            </a:r>
          </a:p>
          <a:p>
            <a:pPr algn="just">
              <a:lnSpc>
                <a:spcPts val="2599"/>
              </a:lnSpc>
            </a:pPr>
            <a:r>
              <a:rPr lang="en-US" sz="1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International Wheelchair Basketball Federation (IWBF). History of Wheelchair Basketball. IWBF; 2024. </a:t>
            </a:r>
          </a:p>
          <a:p>
            <a:pPr algn="just">
              <a:lnSpc>
                <a:spcPts val="2599"/>
              </a:lnSpc>
            </a:pPr>
            <a:r>
              <a:rPr lang="en-US" sz="1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Comitê Paralímpico Brasileiro (CPB). Regras Oficiais do Basquetebol em Cadeira de Rodas. Brasília: CPB; 2024. </a:t>
            </a:r>
          </a:p>
          <a:p>
            <a:pPr algn="just">
              <a:lnSpc>
                <a:spcPts val="2599"/>
              </a:lnSpc>
            </a:pPr>
            <a:r>
              <a:rPr lang="en-US" sz="1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Associação Nacional de Desporto para Deficientes (ANDE). Manual de Classificação Funcional. 2ª ed. Brasília: ANDE; 2009. </a:t>
            </a:r>
          </a:p>
          <a:p>
            <a:pPr algn="just">
              <a:lnSpc>
                <a:spcPts val="2599"/>
              </a:lnSpc>
            </a:pPr>
            <a:r>
              <a:rPr lang="en-US" sz="1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Wilroy J, Hibbs A, Bell C, Goosey-Tolfrey V. Functional classification and injury prevalence in wheelchair basketball players. Int J Sports Physiol Perform. 2017;12(6):758-64.</a:t>
            </a:r>
          </a:p>
          <a:p>
            <a:pPr algn="just">
              <a:lnSpc>
                <a:spcPts val="2599"/>
              </a:lnSpc>
            </a:pPr>
            <a:r>
              <a:rPr lang="en-US" sz="1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Sá MS, Araújo AG, Almeida JJG, Oliveira L. Lesões musculoesqueléticas em atletas do paradesporto: revisão sistemática. Rev Bras Med Esporte. 2022;28(3):245-52. </a:t>
            </a:r>
          </a:p>
          <a:p>
            <a:pPr algn="just">
              <a:lnSpc>
                <a:spcPts val="2599"/>
              </a:lnSpc>
            </a:pPr>
            <a:r>
              <a:rPr lang="en-US" sz="1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Krogsgaard MR, Brodersen J, Comins JD, Jensen J. Prevalence and incidence of shoulder pain in wheelchair basketball players. Scand J Med Sci Sports. 2017;27(8):810-8. </a:t>
            </a:r>
          </a:p>
          <a:p>
            <a:pPr algn="just">
              <a:lnSpc>
                <a:spcPts val="2599"/>
              </a:lnSpc>
            </a:pPr>
            <a:r>
              <a:rPr lang="en-US" sz="1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Curtis KA, Roach KE, Applegate EB, Amar T, Benbow CS, Genecco TD, et al. Reliability and validity of the Wheelchair User’s Shoulder Pain Index (WUSPI). Arch Phys Med Rehabil. 2017;98(2):277-82. </a:t>
            </a:r>
          </a:p>
          <a:p>
            <a:pPr algn="just">
              <a:lnSpc>
                <a:spcPts val="2599"/>
              </a:lnSpc>
            </a:pPr>
            <a:r>
              <a:rPr lang="en-US" sz="1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Ergun N, Kalkavan A, Baltaci G. Shoulder pain prevalence and risk factors in wheelchair basketball players. Eur J Sport Sci. 2014;14(2):165-72. </a:t>
            </a:r>
          </a:p>
          <a:p>
            <a:pPr algn="just">
              <a:lnSpc>
                <a:spcPts val="2599"/>
              </a:lnSpc>
            </a:pPr>
            <a:r>
              <a:rPr lang="en-US" sz="1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Huzmeli, E. D., Katayifci, N. &amp; Hallaceli, H. (2017). Injuries in wheelchair basketball players. New Trends and Issues Proceedings on Advances in Pure and Applied Sciences. [Online]. 08, pp 29-35. Available from: www.propaas.eu</a:t>
            </a:r>
          </a:p>
          <a:p>
            <a:pPr algn="just">
              <a:lnSpc>
                <a:spcPts val="2599"/>
              </a:lnSpc>
            </a:pPr>
            <a:r>
              <a:rPr lang="en-US" sz="1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Bogado DJ, Martínez Stenger RA, Blajman JE, Santiago GM, Palma CS, Quiróz VN, et al. Lesões e doenças durante o campeonato sul-americano de basquete em cadeira de rodas de 2021: um estudo epidemiológico. Arquivos de Medicina do Esporte. 2023 17 de março;40(1):30–9.</a:t>
            </a:r>
          </a:p>
          <a:p>
            <a:pPr algn="just">
              <a:lnSpc>
                <a:spcPts val="2599"/>
              </a:lnSpc>
            </a:pPr>
            <a:r>
              <a:rPr lang="en-US" sz="1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Weith M, Junge A, Rolvien T, Kluge S, Hollander K. Epidemiologia de lesões e doenças em jogadores de elite de basquete em cadeira de rodas ao longo de uma temporada inteira – um estudo de coorte prospectivo. BMC Sports Science, Medicine &amp; Reabilitation. 14 de julho de 2023;15(1).</a:t>
            </a:r>
          </a:p>
          <a:p>
            <a:pPr algn="just">
              <a:lnSpc>
                <a:spcPts val="2599"/>
              </a:lnSpc>
            </a:pPr>
            <a:r>
              <a:rPr lang="en-US" sz="1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Moleta Vargas T, Vargas LM, Scheifer E, Kluthcovsky ACGC, Pedroso B. Prevalência de lesões traumato-ortopédicas em atletas de basquetebol em cadeira de rodas. Journal of Physical Education. 2022 Jan 31;33(1).</a:t>
            </a:r>
          </a:p>
          <a:p>
            <a:pPr algn="just">
              <a:lnSpc>
                <a:spcPts val="2599"/>
              </a:lnSpc>
            </a:pPr>
          </a:p>
        </p:txBody>
      </p:sp>
      <p:grpSp>
        <p:nvGrpSpPr>
          <p:cNvPr name="Group 5" id="5"/>
          <p:cNvGrpSpPr/>
          <p:nvPr/>
        </p:nvGrpSpPr>
        <p:grpSpPr>
          <a:xfrm rot="0">
            <a:off x="16528359" y="-527623"/>
            <a:ext cx="5316215" cy="10814623"/>
            <a:chOff x="0" y="0"/>
            <a:chExt cx="7088286" cy="14419498"/>
          </a:xfrm>
        </p:grpSpPr>
        <p:sp>
          <p:nvSpPr>
            <p:cNvPr name="Freeform 6" id="6"/>
            <p:cNvSpPr/>
            <p:nvPr/>
          </p:nvSpPr>
          <p:spPr>
            <a:xfrm flipH="false" flipV="true" rot="0">
              <a:off x="0" y="7331211"/>
              <a:ext cx="7088286" cy="7088286"/>
            </a:xfrm>
            <a:custGeom>
              <a:avLst/>
              <a:gdLst/>
              <a:ahLst/>
              <a:cxnLst/>
              <a:rect r="r" b="b" t="t" l="l"/>
              <a:pathLst>
                <a:path h="7088286" w="7088286">
                  <a:moveTo>
                    <a:pt x="0" y="7088287"/>
                  </a:moveTo>
                  <a:lnTo>
                    <a:pt x="7088286" y="7088287"/>
                  </a:lnTo>
                  <a:lnTo>
                    <a:pt x="7088286" y="0"/>
                  </a:lnTo>
                  <a:lnTo>
                    <a:pt x="0" y="0"/>
                  </a:lnTo>
                  <a:lnTo>
                    <a:pt x="0" y="7088287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true" flipV="false" rot="0">
              <a:off x="0" y="0"/>
              <a:ext cx="7088286" cy="7088286"/>
            </a:xfrm>
            <a:custGeom>
              <a:avLst/>
              <a:gdLst/>
              <a:ahLst/>
              <a:cxnLst/>
              <a:rect r="r" b="b" t="t" l="l"/>
              <a:pathLst>
                <a:path h="7088286" w="7088286">
                  <a:moveTo>
                    <a:pt x="7088286" y="0"/>
                  </a:moveTo>
                  <a:lnTo>
                    <a:pt x="0" y="0"/>
                  </a:lnTo>
                  <a:lnTo>
                    <a:pt x="0" y="7088286"/>
                  </a:lnTo>
                  <a:lnTo>
                    <a:pt x="7088286" y="7088286"/>
                  </a:lnTo>
                  <a:lnTo>
                    <a:pt x="7088286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med">
    <p:cover dir="l"/>
  </p:transition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4" r="0" b="-7573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570863" y="238125"/>
            <a:ext cx="9146273" cy="1127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370"/>
              </a:lnSpc>
              <a:spcBef>
                <a:spcPct val="0"/>
              </a:spcBef>
            </a:pPr>
            <a:r>
              <a:rPr lang="en-US" b="true" sz="9000" spc="-495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Referências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33569" y="1882775"/>
            <a:ext cx="15925594" cy="8404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99"/>
              </a:lnSpc>
            </a:pPr>
            <a:r>
              <a:rPr lang="en-US" sz="1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Moleta Vargas T, Vargas LM, Scheifer E, Kluthcovsky ACGC, Pedroso B. Prevalência de lesões traumato-ortopédicas em atletas de basquetebol em cadeira de rodas. Journal of Physical Education. 2022 Jan 31;33(1).</a:t>
            </a:r>
          </a:p>
          <a:p>
            <a:pPr algn="just">
              <a:lnSpc>
                <a:spcPts val="2599"/>
              </a:lnSpc>
            </a:pPr>
            <a:r>
              <a:rPr lang="en-US" sz="1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Mohammadreza Mahmoudkhani, Mehdi Norouzi, Fathi Z, Behnaz Charehjoo, Oftadehgan M, Alizadeh F, et al. Epidemiologia de lesões durante a liga profissional de basquete em cadeira de rodas do Irã: fatores de risco preditivos e estratégias de prevenção. Journal of Injury and Violence Research. Julho de 2023 [consultado em 1º de maio de 2025]; 15(2):171. Disponível em: https://pmc.ncbi.nlm.nih.gov/articles/PMC10915874</a:t>
            </a:r>
          </a:p>
          <a:p>
            <a:pPr algn="just">
              <a:lnSpc>
                <a:spcPts val="2599"/>
              </a:lnSpc>
            </a:pPr>
            <a:r>
              <a:rPr lang="en-US" sz="1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Kasitinon D, Royston A, Wernet L, Garner D, Richard J, Argo LR. Health‐Related Incidents among Intercollegiate Wheelchair Basketball Players. PM&amp;R. 2020 Oct 5;13(7):746–55.</a:t>
            </a:r>
          </a:p>
          <a:p>
            <a:pPr algn="just">
              <a:lnSpc>
                <a:spcPts val="2599"/>
              </a:lnSpc>
            </a:pPr>
            <a:r>
              <a:rPr lang="en-US" sz="1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Hollander K, Kluge S, Glöer F, Riepenhof H, Zech A, Junge A. Epidemiology of injuries during the Wheelchair Basketball World Championships 2018: A prospective cohort study. Scandinavian Journal of Medicine &amp; Science in Sports. 2019 Oct 4;30(1):199–207.</a:t>
            </a:r>
          </a:p>
          <a:p>
            <a:pPr algn="just">
              <a:lnSpc>
                <a:spcPts val="2599"/>
              </a:lnSpc>
            </a:pPr>
            <a:r>
              <a:rPr lang="en-US" sz="1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Osmotherly PG, Thompson E, Rivett DA, Haskins R, Snodgrass SJ. Injuries, practices and perceptions of Australian wheelchair sports participants. Disability and Health Journal. 2020 Nov;101044.</a:t>
            </a:r>
          </a:p>
          <a:p>
            <a:pPr algn="just">
              <a:lnSpc>
                <a:spcPts val="2599"/>
              </a:lnSpc>
            </a:pPr>
            <a:r>
              <a:rPr lang="en-US" sz="1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Soo Hoo JA, Latzka E, Harrast MA. A Descriptive Study of Self-Reported Injury in Non-elite Adaptive Athletes. PM&amp;R. 2019 Jan;11(1):25–32.</a:t>
            </a:r>
          </a:p>
          <a:p>
            <a:pPr algn="just">
              <a:lnSpc>
                <a:spcPts val="2599"/>
              </a:lnSpc>
            </a:pPr>
            <a:r>
              <a:rPr lang="en-US" sz="1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Weiler R., Van Mechelen W., Fuller C., Verhagen E. — Sport Injuries Sustained by Athletes with Disability: A Systematic Review (Sports Med., 2016).</a:t>
            </a:r>
          </a:p>
          <a:p>
            <a:pPr algn="just">
              <a:lnSpc>
                <a:spcPts val="2599"/>
              </a:lnSpc>
            </a:pPr>
            <a:r>
              <a:rPr lang="en-US" sz="1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OpenAI. ChatGPT [ferramenta de inteligência artificial]. São Francisco (CA): Para revisão ortografíca e coesão textual, acesso em: 11/11/2025. Disponível em: </a:t>
            </a:r>
            <a:r>
              <a:rPr lang="en-US" sz="1999" u="sng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  <a:hlinkClick r:id="rId3" tooltip="https://chat.openai.com"/>
              </a:rPr>
              <a:t>https://chat.openai.com/</a:t>
            </a:r>
          </a:p>
          <a:p>
            <a:pPr algn="just">
              <a:lnSpc>
                <a:spcPts val="2599"/>
              </a:lnSpc>
            </a:pPr>
            <a:r>
              <a:rPr lang="en-US" sz="1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Extraído e adaptado de CPISRA SPORT MANUAL MANUAL DE CLASSIFICAÇÃO FUNCIONAL 2a Edição. [s.l: s.n.]. Disponível em: https://www.ande.org.br/wp/wp-content/uploads/2012/03/Manual_de_Classificacao_Funcional.pdf .</a:t>
            </a:r>
          </a:p>
          <a:p>
            <a:pPr algn="just">
              <a:lnSpc>
                <a:spcPts val="2599"/>
              </a:lnSpc>
            </a:pPr>
            <a:r>
              <a:rPr lang="en-US" sz="1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Paralympics History - Evolution of the Paralympic Movement. Disponível em: </a:t>
            </a:r>
            <a:r>
              <a:rPr lang="en-US" sz="1999" u="sng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  <a:hlinkClick r:id="rId4" tooltip="https://www.paralympic.org/ipc/history?gad_source=1&amp;gclid=CjwKCAjwooq3BhB3EiwAYqYoEnch8Hyi06paca7Sb7rX66NbrTngAuQKVu0yUyfmKbo0KJhCMesA7BoC4eQQAvD_BwE"/>
              </a:rPr>
              <a:t>https://www.paralympic.org/ipc/history?gad_source=1&amp;gclid=CjwKCAjwooq3BhB3EiwAYqYoEnch8Hyi06paca7Sb7rX66NbrTngAuQKVu0yUyfmKbo0KJhCMesA7BoC4eQQAvD_BwE</a:t>
            </a:r>
          </a:p>
          <a:p>
            <a:pPr algn="just">
              <a:lnSpc>
                <a:spcPts val="2599"/>
              </a:lnSpc>
            </a:pPr>
          </a:p>
          <a:p>
            <a:pPr algn="just">
              <a:lnSpc>
                <a:spcPts val="2599"/>
              </a:lnSpc>
            </a:pPr>
          </a:p>
        </p:txBody>
      </p:sp>
      <p:grpSp>
        <p:nvGrpSpPr>
          <p:cNvPr name="Group 5" id="5"/>
          <p:cNvGrpSpPr/>
          <p:nvPr/>
        </p:nvGrpSpPr>
        <p:grpSpPr>
          <a:xfrm rot="0">
            <a:off x="16639117" y="-263812"/>
            <a:ext cx="5316215" cy="10814623"/>
            <a:chOff x="0" y="0"/>
            <a:chExt cx="7088286" cy="14419498"/>
          </a:xfrm>
        </p:grpSpPr>
        <p:sp>
          <p:nvSpPr>
            <p:cNvPr name="Freeform 6" id="6"/>
            <p:cNvSpPr/>
            <p:nvPr/>
          </p:nvSpPr>
          <p:spPr>
            <a:xfrm flipH="false" flipV="true" rot="0">
              <a:off x="0" y="7331211"/>
              <a:ext cx="7088286" cy="7088286"/>
            </a:xfrm>
            <a:custGeom>
              <a:avLst/>
              <a:gdLst/>
              <a:ahLst/>
              <a:cxnLst/>
              <a:rect r="r" b="b" t="t" l="l"/>
              <a:pathLst>
                <a:path h="7088286" w="7088286">
                  <a:moveTo>
                    <a:pt x="0" y="7088287"/>
                  </a:moveTo>
                  <a:lnTo>
                    <a:pt x="7088286" y="7088287"/>
                  </a:lnTo>
                  <a:lnTo>
                    <a:pt x="7088286" y="0"/>
                  </a:lnTo>
                  <a:lnTo>
                    <a:pt x="0" y="0"/>
                  </a:lnTo>
                  <a:lnTo>
                    <a:pt x="0" y="7088287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true" flipV="false" rot="0">
              <a:off x="0" y="0"/>
              <a:ext cx="7088286" cy="7088286"/>
            </a:xfrm>
            <a:custGeom>
              <a:avLst/>
              <a:gdLst/>
              <a:ahLst/>
              <a:cxnLst/>
              <a:rect r="r" b="b" t="t" l="l"/>
              <a:pathLst>
                <a:path h="7088286" w="7088286">
                  <a:moveTo>
                    <a:pt x="7088286" y="0"/>
                  </a:moveTo>
                  <a:lnTo>
                    <a:pt x="0" y="0"/>
                  </a:lnTo>
                  <a:lnTo>
                    <a:pt x="0" y="7088286"/>
                  </a:lnTo>
                  <a:lnTo>
                    <a:pt x="7088286" y="7088286"/>
                  </a:lnTo>
                  <a:lnTo>
                    <a:pt x="7088286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med">
    <p:cover dir="l"/>
  </p:transition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734" r="0" b="-7573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849" y="6738362"/>
            <a:ext cx="2500754" cy="1589580"/>
          </a:xfrm>
          <a:custGeom>
            <a:avLst/>
            <a:gdLst/>
            <a:ahLst/>
            <a:cxnLst/>
            <a:rect r="r" b="b" t="t" l="l"/>
            <a:pathLst>
              <a:path h="1589580" w="2500754">
                <a:moveTo>
                  <a:pt x="0" y="0"/>
                </a:moveTo>
                <a:lnTo>
                  <a:pt x="2500754" y="0"/>
                </a:lnTo>
                <a:lnTo>
                  <a:pt x="2500754" y="1589580"/>
                </a:lnTo>
                <a:lnTo>
                  <a:pt x="0" y="15895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6913" r="0" b="-52848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4849" y="5253707"/>
            <a:ext cx="2500754" cy="1484655"/>
          </a:xfrm>
          <a:custGeom>
            <a:avLst/>
            <a:gdLst/>
            <a:ahLst/>
            <a:cxnLst/>
            <a:rect r="r" b="b" t="t" l="l"/>
            <a:pathLst>
              <a:path h="1484655" w="2500754">
                <a:moveTo>
                  <a:pt x="0" y="0"/>
                </a:moveTo>
                <a:lnTo>
                  <a:pt x="2500754" y="0"/>
                </a:lnTo>
                <a:lnTo>
                  <a:pt x="2500754" y="1484655"/>
                </a:lnTo>
                <a:lnTo>
                  <a:pt x="0" y="14846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683" t="-93842" r="0" b="-45754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4849" y="3715705"/>
            <a:ext cx="2500754" cy="1529950"/>
          </a:xfrm>
          <a:custGeom>
            <a:avLst/>
            <a:gdLst/>
            <a:ahLst/>
            <a:cxnLst/>
            <a:rect r="r" b="b" t="t" l="l"/>
            <a:pathLst>
              <a:path h="1529950" w="2500754">
                <a:moveTo>
                  <a:pt x="0" y="0"/>
                </a:moveTo>
                <a:lnTo>
                  <a:pt x="2500754" y="0"/>
                </a:lnTo>
                <a:lnTo>
                  <a:pt x="2500754" y="1529950"/>
                </a:lnTo>
                <a:lnTo>
                  <a:pt x="0" y="15299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6104" t="-43780" r="-22223" b="-25796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495905" y="7282121"/>
            <a:ext cx="2458368" cy="1093368"/>
          </a:xfrm>
          <a:custGeom>
            <a:avLst/>
            <a:gdLst/>
            <a:ahLst/>
            <a:cxnLst/>
            <a:rect r="r" b="b" t="t" l="l"/>
            <a:pathLst>
              <a:path h="1093368" w="2458368">
                <a:moveTo>
                  <a:pt x="0" y="0"/>
                </a:moveTo>
                <a:lnTo>
                  <a:pt x="2458369" y="0"/>
                </a:lnTo>
                <a:lnTo>
                  <a:pt x="2458369" y="1093368"/>
                </a:lnTo>
                <a:lnTo>
                  <a:pt x="0" y="10933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8469" t="-48399" r="0" b="-34514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705509" y="6278975"/>
            <a:ext cx="1504719" cy="2006292"/>
          </a:xfrm>
          <a:custGeom>
            <a:avLst/>
            <a:gdLst/>
            <a:ahLst/>
            <a:cxnLst/>
            <a:rect r="r" b="b" t="t" l="l"/>
            <a:pathLst>
              <a:path h="2006292" w="1504719">
                <a:moveTo>
                  <a:pt x="0" y="0"/>
                </a:moveTo>
                <a:lnTo>
                  <a:pt x="1504719" y="0"/>
                </a:lnTo>
                <a:lnTo>
                  <a:pt x="1504719" y="2006292"/>
                </a:lnTo>
                <a:lnTo>
                  <a:pt x="0" y="200629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495905" y="5765085"/>
            <a:ext cx="2458368" cy="1517036"/>
          </a:xfrm>
          <a:custGeom>
            <a:avLst/>
            <a:gdLst/>
            <a:ahLst/>
            <a:cxnLst/>
            <a:rect r="r" b="b" t="t" l="l"/>
            <a:pathLst>
              <a:path h="1517036" w="2458368">
                <a:moveTo>
                  <a:pt x="0" y="0"/>
                </a:moveTo>
                <a:lnTo>
                  <a:pt x="2458369" y="0"/>
                </a:lnTo>
                <a:lnTo>
                  <a:pt x="2458369" y="1517036"/>
                </a:lnTo>
                <a:lnTo>
                  <a:pt x="0" y="151703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7778" t="-7257" r="-4714" b="-29463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821183" y="4655646"/>
            <a:ext cx="1688929" cy="1278348"/>
          </a:xfrm>
          <a:custGeom>
            <a:avLst/>
            <a:gdLst/>
            <a:ahLst/>
            <a:cxnLst/>
            <a:rect r="r" b="b" t="t" l="l"/>
            <a:pathLst>
              <a:path h="1278348" w="1688929">
                <a:moveTo>
                  <a:pt x="0" y="0"/>
                </a:moveTo>
                <a:lnTo>
                  <a:pt x="1688929" y="0"/>
                </a:lnTo>
                <a:lnTo>
                  <a:pt x="1688929" y="1278348"/>
                </a:lnTo>
                <a:lnTo>
                  <a:pt x="0" y="127834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5149" r="-41489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946349" y="6941880"/>
            <a:ext cx="1882759" cy="1386062"/>
          </a:xfrm>
          <a:custGeom>
            <a:avLst/>
            <a:gdLst/>
            <a:ahLst/>
            <a:cxnLst/>
            <a:rect r="r" b="b" t="t" l="l"/>
            <a:pathLst>
              <a:path h="1386062" w="1882759">
                <a:moveTo>
                  <a:pt x="0" y="0"/>
                </a:moveTo>
                <a:lnTo>
                  <a:pt x="1882759" y="0"/>
                </a:lnTo>
                <a:lnTo>
                  <a:pt x="1882759" y="1386062"/>
                </a:lnTo>
                <a:lnTo>
                  <a:pt x="0" y="138606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6569" t="-31980" r="-298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4849" y="1279487"/>
            <a:ext cx="758385" cy="872542"/>
          </a:xfrm>
          <a:custGeom>
            <a:avLst/>
            <a:gdLst/>
            <a:ahLst/>
            <a:cxnLst/>
            <a:rect r="r" b="b" t="t" l="l"/>
            <a:pathLst>
              <a:path h="872542" w="758385">
                <a:moveTo>
                  <a:pt x="0" y="0"/>
                </a:moveTo>
                <a:lnTo>
                  <a:pt x="758386" y="0"/>
                </a:lnTo>
                <a:lnTo>
                  <a:pt x="758386" y="872542"/>
                </a:lnTo>
                <a:lnTo>
                  <a:pt x="0" y="87254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1703" t="-64026" r="-22718" b="-43681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53537" y="1279487"/>
            <a:ext cx="758427" cy="872542"/>
          </a:xfrm>
          <a:custGeom>
            <a:avLst/>
            <a:gdLst/>
            <a:ahLst/>
            <a:cxnLst/>
            <a:rect r="r" b="b" t="t" l="l"/>
            <a:pathLst>
              <a:path h="872542" w="758427">
                <a:moveTo>
                  <a:pt x="0" y="0"/>
                </a:moveTo>
                <a:lnTo>
                  <a:pt x="758427" y="0"/>
                </a:lnTo>
                <a:lnTo>
                  <a:pt x="758427" y="872542"/>
                </a:lnTo>
                <a:lnTo>
                  <a:pt x="0" y="87254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5446" t="-82579" r="-12707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216639" y="6119942"/>
            <a:ext cx="1504719" cy="2165325"/>
          </a:xfrm>
          <a:custGeom>
            <a:avLst/>
            <a:gdLst/>
            <a:ahLst/>
            <a:cxnLst/>
            <a:rect r="r" b="b" t="t" l="l"/>
            <a:pathLst>
              <a:path h="2165325" w="1504719">
                <a:moveTo>
                  <a:pt x="0" y="0"/>
                </a:moveTo>
                <a:lnTo>
                  <a:pt x="1504719" y="0"/>
                </a:lnTo>
                <a:lnTo>
                  <a:pt x="1504719" y="2165325"/>
                </a:lnTo>
                <a:lnTo>
                  <a:pt x="0" y="216532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6055" t="-39777" r="-20243" b="-28607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-4849" y="2159954"/>
            <a:ext cx="2500754" cy="1555751"/>
          </a:xfrm>
          <a:custGeom>
            <a:avLst/>
            <a:gdLst/>
            <a:ahLst/>
            <a:cxnLst/>
            <a:rect r="r" b="b" t="t" l="l"/>
            <a:pathLst>
              <a:path h="1555751" w="2500754">
                <a:moveTo>
                  <a:pt x="0" y="0"/>
                </a:moveTo>
                <a:lnTo>
                  <a:pt x="2500754" y="0"/>
                </a:lnTo>
                <a:lnTo>
                  <a:pt x="2500754" y="1555751"/>
                </a:lnTo>
                <a:lnTo>
                  <a:pt x="0" y="155575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15102" t="-30253" r="-13621" b="-24931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495905" y="4824556"/>
            <a:ext cx="2458368" cy="940529"/>
          </a:xfrm>
          <a:custGeom>
            <a:avLst/>
            <a:gdLst/>
            <a:ahLst/>
            <a:cxnLst/>
            <a:rect r="r" b="b" t="t" l="l"/>
            <a:pathLst>
              <a:path h="940529" w="2458368">
                <a:moveTo>
                  <a:pt x="0" y="0"/>
                </a:moveTo>
                <a:lnTo>
                  <a:pt x="2458369" y="0"/>
                </a:lnTo>
                <a:lnTo>
                  <a:pt x="2458369" y="940529"/>
                </a:lnTo>
                <a:lnTo>
                  <a:pt x="0" y="94052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3924" t="-67346" r="-2698" b="-41672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4946349" y="5342669"/>
            <a:ext cx="1882759" cy="1599211"/>
          </a:xfrm>
          <a:custGeom>
            <a:avLst/>
            <a:gdLst/>
            <a:ahLst/>
            <a:cxnLst/>
            <a:rect r="r" b="b" t="t" l="l"/>
            <a:pathLst>
              <a:path h="1599211" w="1882759">
                <a:moveTo>
                  <a:pt x="0" y="0"/>
                </a:moveTo>
                <a:lnTo>
                  <a:pt x="1882759" y="0"/>
                </a:lnTo>
                <a:lnTo>
                  <a:pt x="1882759" y="1599211"/>
                </a:lnTo>
                <a:lnTo>
                  <a:pt x="0" y="159921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-47175" r="0" b="-11117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3733443" y="4564221"/>
            <a:ext cx="1476785" cy="1722678"/>
          </a:xfrm>
          <a:custGeom>
            <a:avLst/>
            <a:gdLst/>
            <a:ahLst/>
            <a:cxnLst/>
            <a:rect r="r" b="b" t="t" l="l"/>
            <a:pathLst>
              <a:path h="1722678" w="1476785">
                <a:moveTo>
                  <a:pt x="0" y="0"/>
                </a:moveTo>
                <a:lnTo>
                  <a:pt x="1476785" y="0"/>
                </a:lnTo>
                <a:lnTo>
                  <a:pt x="1476785" y="1722678"/>
                </a:lnTo>
                <a:lnTo>
                  <a:pt x="0" y="172267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-14301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2495905" y="3295326"/>
            <a:ext cx="2458368" cy="1529229"/>
          </a:xfrm>
          <a:custGeom>
            <a:avLst/>
            <a:gdLst/>
            <a:ahLst/>
            <a:cxnLst/>
            <a:rect r="r" b="b" t="t" l="l"/>
            <a:pathLst>
              <a:path h="1529229" w="2458368">
                <a:moveTo>
                  <a:pt x="0" y="0"/>
                </a:moveTo>
                <a:lnTo>
                  <a:pt x="2458369" y="0"/>
                </a:lnTo>
                <a:lnTo>
                  <a:pt x="2458369" y="1529230"/>
                </a:lnTo>
                <a:lnTo>
                  <a:pt x="0" y="152923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6485" t="-6439" r="-11222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6829108" y="6941880"/>
            <a:ext cx="1688929" cy="1343387"/>
          </a:xfrm>
          <a:custGeom>
            <a:avLst/>
            <a:gdLst/>
            <a:ahLst/>
            <a:cxnLst/>
            <a:rect r="r" b="b" t="t" l="l"/>
            <a:pathLst>
              <a:path h="1343387" w="1688929">
                <a:moveTo>
                  <a:pt x="0" y="0"/>
                </a:moveTo>
                <a:lnTo>
                  <a:pt x="1688929" y="0"/>
                </a:lnTo>
                <a:lnTo>
                  <a:pt x="1688929" y="1343387"/>
                </a:lnTo>
                <a:lnTo>
                  <a:pt x="0" y="1343387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18297" t="-25576" r="-37326" b="-21163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2193553" y="4564221"/>
            <a:ext cx="1535042" cy="1578053"/>
          </a:xfrm>
          <a:custGeom>
            <a:avLst/>
            <a:gdLst/>
            <a:ahLst/>
            <a:cxnLst/>
            <a:rect r="r" b="b" t="t" l="l"/>
            <a:pathLst>
              <a:path h="1578053" w="1535042">
                <a:moveTo>
                  <a:pt x="0" y="0"/>
                </a:moveTo>
                <a:lnTo>
                  <a:pt x="1535042" y="0"/>
                </a:lnTo>
                <a:lnTo>
                  <a:pt x="1535042" y="1578053"/>
                </a:lnTo>
                <a:lnTo>
                  <a:pt x="0" y="1578053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-4519" t="-27102" r="-3886" b="-60366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6829108" y="5926070"/>
            <a:ext cx="1688929" cy="1037294"/>
          </a:xfrm>
          <a:custGeom>
            <a:avLst/>
            <a:gdLst/>
            <a:ahLst/>
            <a:cxnLst/>
            <a:rect r="r" b="b" t="t" l="l"/>
            <a:pathLst>
              <a:path h="1037294" w="1688929">
                <a:moveTo>
                  <a:pt x="0" y="0"/>
                </a:moveTo>
                <a:lnTo>
                  <a:pt x="1688929" y="0"/>
                </a:lnTo>
                <a:lnTo>
                  <a:pt x="1688929" y="1037294"/>
                </a:lnTo>
                <a:lnTo>
                  <a:pt x="0" y="1037294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-23069" t="-42287" r="-16353" b="-8957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8510112" y="6731913"/>
            <a:ext cx="1511648" cy="1569203"/>
          </a:xfrm>
          <a:custGeom>
            <a:avLst/>
            <a:gdLst/>
            <a:ahLst/>
            <a:cxnLst/>
            <a:rect r="r" b="b" t="t" l="l"/>
            <a:pathLst>
              <a:path h="1569203" w="1511648">
                <a:moveTo>
                  <a:pt x="0" y="0"/>
                </a:moveTo>
                <a:lnTo>
                  <a:pt x="1511648" y="0"/>
                </a:lnTo>
                <a:lnTo>
                  <a:pt x="1511648" y="1569203"/>
                </a:lnTo>
                <a:lnTo>
                  <a:pt x="0" y="1569203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-8899" t="-41607" r="-18879" b="-22514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8510112" y="5001286"/>
            <a:ext cx="1503723" cy="1737076"/>
          </a:xfrm>
          <a:custGeom>
            <a:avLst/>
            <a:gdLst/>
            <a:ahLst/>
            <a:cxnLst/>
            <a:rect r="r" b="b" t="t" l="l"/>
            <a:pathLst>
              <a:path h="1737076" w="1503723">
                <a:moveTo>
                  <a:pt x="0" y="0"/>
                </a:moveTo>
                <a:lnTo>
                  <a:pt x="1503724" y="0"/>
                </a:lnTo>
                <a:lnTo>
                  <a:pt x="1503724" y="1737076"/>
                </a:lnTo>
                <a:lnTo>
                  <a:pt x="0" y="1737076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0" t="-7315" r="0" b="-8106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511964" y="1279487"/>
            <a:ext cx="983942" cy="888391"/>
          </a:xfrm>
          <a:custGeom>
            <a:avLst/>
            <a:gdLst/>
            <a:ahLst/>
            <a:cxnLst/>
            <a:rect r="r" b="b" t="t" l="l"/>
            <a:pathLst>
              <a:path h="888391" w="983942">
                <a:moveTo>
                  <a:pt x="0" y="0"/>
                </a:moveTo>
                <a:lnTo>
                  <a:pt x="983941" y="0"/>
                </a:lnTo>
                <a:lnTo>
                  <a:pt x="983941" y="888392"/>
                </a:lnTo>
                <a:lnTo>
                  <a:pt x="0" y="888392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l="0" t="-27831" r="0" b="-69067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3977965" y="2561057"/>
            <a:ext cx="1253427" cy="2003164"/>
          </a:xfrm>
          <a:custGeom>
            <a:avLst/>
            <a:gdLst/>
            <a:ahLst/>
            <a:cxnLst/>
            <a:rect r="r" b="b" t="t" l="l"/>
            <a:pathLst>
              <a:path h="2003164" w="1253427">
                <a:moveTo>
                  <a:pt x="0" y="0"/>
                </a:moveTo>
                <a:lnTo>
                  <a:pt x="1253428" y="0"/>
                </a:lnTo>
                <a:lnTo>
                  <a:pt x="1253428" y="2003164"/>
                </a:lnTo>
                <a:lnTo>
                  <a:pt x="0" y="2003164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 l="-10797" t="-14778" r="0" b="-8471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473953" y="1420753"/>
            <a:ext cx="2472396" cy="1874573"/>
          </a:xfrm>
          <a:custGeom>
            <a:avLst/>
            <a:gdLst/>
            <a:ahLst/>
            <a:cxnLst/>
            <a:rect r="r" b="b" t="t" l="l"/>
            <a:pathLst>
              <a:path h="1874573" w="2472396">
                <a:moveTo>
                  <a:pt x="0" y="0"/>
                </a:moveTo>
                <a:lnTo>
                  <a:pt x="2472396" y="0"/>
                </a:lnTo>
                <a:lnTo>
                  <a:pt x="2472396" y="1874573"/>
                </a:lnTo>
                <a:lnTo>
                  <a:pt x="0" y="1874573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 l="-11253" t="-23665" r="-12087" b="-36163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2414714" y="2561057"/>
            <a:ext cx="1563252" cy="2003164"/>
          </a:xfrm>
          <a:custGeom>
            <a:avLst/>
            <a:gdLst/>
            <a:ahLst/>
            <a:cxnLst/>
            <a:rect r="r" b="b" t="t" l="l"/>
            <a:pathLst>
              <a:path h="2003164" w="1563252">
                <a:moveTo>
                  <a:pt x="0" y="0"/>
                </a:moveTo>
                <a:lnTo>
                  <a:pt x="1563251" y="0"/>
                </a:lnTo>
                <a:lnTo>
                  <a:pt x="1563251" y="2003164"/>
                </a:lnTo>
                <a:lnTo>
                  <a:pt x="0" y="2003164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 l="-10797" t="-21064" r="0" b="-3265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0021760" y="6958946"/>
            <a:ext cx="2194879" cy="1351931"/>
          </a:xfrm>
          <a:custGeom>
            <a:avLst/>
            <a:gdLst/>
            <a:ahLst/>
            <a:cxnLst/>
            <a:rect r="r" b="b" t="t" l="l"/>
            <a:pathLst>
              <a:path h="1351931" w="2194879">
                <a:moveTo>
                  <a:pt x="0" y="0"/>
                </a:moveTo>
                <a:lnTo>
                  <a:pt x="2194879" y="0"/>
                </a:lnTo>
                <a:lnTo>
                  <a:pt x="2194879" y="1351931"/>
                </a:lnTo>
                <a:lnTo>
                  <a:pt x="0" y="1351931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 l="-7830" t="-8193" r="-23237" b="-1150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0010275" y="5018352"/>
            <a:ext cx="1032676" cy="1940594"/>
          </a:xfrm>
          <a:custGeom>
            <a:avLst/>
            <a:gdLst/>
            <a:ahLst/>
            <a:cxnLst/>
            <a:rect r="r" b="b" t="t" l="l"/>
            <a:pathLst>
              <a:path h="1940594" w="1032676">
                <a:moveTo>
                  <a:pt x="0" y="0"/>
                </a:moveTo>
                <a:lnTo>
                  <a:pt x="1032675" y="0"/>
                </a:lnTo>
                <a:lnTo>
                  <a:pt x="1032675" y="1940594"/>
                </a:lnTo>
                <a:lnTo>
                  <a:pt x="0" y="1940594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 l="-12653" t="-7100" r="-24603" b="-22749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4954274" y="3219596"/>
            <a:ext cx="1858985" cy="2123072"/>
          </a:xfrm>
          <a:custGeom>
            <a:avLst/>
            <a:gdLst/>
            <a:ahLst/>
            <a:cxnLst/>
            <a:rect r="r" b="b" t="t" l="l"/>
            <a:pathLst>
              <a:path h="2123072" w="1858985">
                <a:moveTo>
                  <a:pt x="0" y="0"/>
                </a:moveTo>
                <a:lnTo>
                  <a:pt x="1858985" y="0"/>
                </a:lnTo>
                <a:lnTo>
                  <a:pt x="1858985" y="2123073"/>
                </a:lnTo>
                <a:lnTo>
                  <a:pt x="0" y="2123073"/>
                </a:lnTo>
                <a:lnTo>
                  <a:pt x="0" y="0"/>
                </a:lnTo>
                <a:close/>
              </a:path>
            </a:pathLst>
          </a:custGeom>
          <a:blipFill>
            <a:blip r:embed="rId30"/>
            <a:stretch>
              <a:fillRect l="-56081" t="-30100" r="-70658" b="-35925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1042950" y="5014280"/>
            <a:ext cx="1173689" cy="1944666"/>
          </a:xfrm>
          <a:custGeom>
            <a:avLst/>
            <a:gdLst/>
            <a:ahLst/>
            <a:cxnLst/>
            <a:rect r="r" b="b" t="t" l="l"/>
            <a:pathLst>
              <a:path h="1944666" w="1173689">
                <a:moveTo>
                  <a:pt x="0" y="0"/>
                </a:moveTo>
                <a:lnTo>
                  <a:pt x="1173689" y="0"/>
                </a:lnTo>
                <a:lnTo>
                  <a:pt x="1173689" y="1944666"/>
                </a:lnTo>
                <a:lnTo>
                  <a:pt x="0" y="1944666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l="0" t="-6956" r="0" b="-339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6811018" y="3219596"/>
            <a:ext cx="1122259" cy="1436050"/>
          </a:xfrm>
          <a:custGeom>
            <a:avLst/>
            <a:gdLst/>
            <a:ahLst/>
            <a:cxnLst/>
            <a:rect r="r" b="b" t="t" l="l"/>
            <a:pathLst>
              <a:path h="1436050" w="1122259">
                <a:moveTo>
                  <a:pt x="0" y="0"/>
                </a:moveTo>
                <a:lnTo>
                  <a:pt x="1122258" y="0"/>
                </a:lnTo>
                <a:lnTo>
                  <a:pt x="1122258" y="1436050"/>
                </a:lnTo>
                <a:lnTo>
                  <a:pt x="0" y="1436050"/>
                </a:lnTo>
                <a:lnTo>
                  <a:pt x="0" y="0"/>
                </a:lnTo>
                <a:close/>
              </a:path>
            </a:pathLst>
          </a:custGeom>
          <a:blipFill>
            <a:blip r:embed="rId32"/>
            <a:stretch>
              <a:fillRect l="0" t="-26195" r="-23685" b="-45642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10965154" y="3410918"/>
            <a:ext cx="1449560" cy="1607434"/>
          </a:xfrm>
          <a:custGeom>
            <a:avLst/>
            <a:gdLst/>
            <a:ahLst/>
            <a:cxnLst/>
            <a:rect r="r" b="b" t="t" l="l"/>
            <a:pathLst>
              <a:path h="1607434" w="1449560">
                <a:moveTo>
                  <a:pt x="0" y="0"/>
                </a:moveTo>
                <a:lnTo>
                  <a:pt x="1449560" y="0"/>
                </a:lnTo>
                <a:lnTo>
                  <a:pt x="1449560" y="1607434"/>
                </a:lnTo>
                <a:lnTo>
                  <a:pt x="0" y="1607434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 l="-17405" t="-33422" r="-15869" b="-26825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7946486" y="3227521"/>
            <a:ext cx="1250988" cy="1827184"/>
          </a:xfrm>
          <a:custGeom>
            <a:avLst/>
            <a:gdLst/>
            <a:ahLst/>
            <a:cxnLst/>
            <a:rect r="r" b="b" t="t" l="l"/>
            <a:pathLst>
              <a:path h="1827184" w="1250988">
                <a:moveTo>
                  <a:pt x="0" y="0"/>
                </a:moveTo>
                <a:lnTo>
                  <a:pt x="1250989" y="0"/>
                </a:lnTo>
                <a:lnTo>
                  <a:pt x="1250989" y="1827184"/>
                </a:lnTo>
                <a:lnTo>
                  <a:pt x="0" y="1827184"/>
                </a:lnTo>
                <a:lnTo>
                  <a:pt x="0" y="0"/>
                </a:lnTo>
                <a:close/>
              </a:path>
            </a:pathLst>
          </a:custGeom>
          <a:blipFill>
            <a:blip r:embed="rId34"/>
            <a:stretch>
              <a:fillRect l="-48905" t="-33702" r="-13886" b="-14905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15243411" y="2714791"/>
            <a:ext cx="1817012" cy="1499844"/>
          </a:xfrm>
          <a:custGeom>
            <a:avLst/>
            <a:gdLst/>
            <a:ahLst/>
            <a:cxnLst/>
            <a:rect r="r" b="b" t="t" l="l"/>
            <a:pathLst>
              <a:path h="1499844" w="1817012">
                <a:moveTo>
                  <a:pt x="0" y="0"/>
                </a:moveTo>
                <a:lnTo>
                  <a:pt x="1817012" y="0"/>
                </a:lnTo>
                <a:lnTo>
                  <a:pt x="1817012" y="1499844"/>
                </a:lnTo>
                <a:lnTo>
                  <a:pt x="0" y="1499844"/>
                </a:lnTo>
                <a:lnTo>
                  <a:pt x="0" y="0"/>
                </a:lnTo>
                <a:close/>
              </a:path>
            </a:pathLst>
          </a:custGeom>
          <a:blipFill>
            <a:blip r:embed="rId35"/>
            <a:stretch>
              <a:fillRect l="-11446" t="-86200" r="-12718" b="-81214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4946349" y="1428678"/>
            <a:ext cx="897640" cy="1798843"/>
          </a:xfrm>
          <a:custGeom>
            <a:avLst/>
            <a:gdLst/>
            <a:ahLst/>
            <a:cxnLst/>
            <a:rect r="r" b="b" t="t" l="l"/>
            <a:pathLst>
              <a:path h="1798843" w="897640">
                <a:moveTo>
                  <a:pt x="0" y="0"/>
                </a:moveTo>
                <a:lnTo>
                  <a:pt x="897640" y="0"/>
                </a:lnTo>
                <a:lnTo>
                  <a:pt x="897640" y="1798843"/>
                </a:lnTo>
                <a:lnTo>
                  <a:pt x="0" y="1798843"/>
                </a:lnTo>
                <a:lnTo>
                  <a:pt x="0" y="0"/>
                </a:lnTo>
                <a:close/>
              </a:path>
            </a:pathLst>
          </a:custGeom>
          <a:blipFill>
            <a:blip r:embed="rId36"/>
            <a:stretch>
              <a:fillRect l="-67965" t="-51632" r="-50304" b="-4200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13379076" y="1503900"/>
            <a:ext cx="1831151" cy="1057157"/>
          </a:xfrm>
          <a:custGeom>
            <a:avLst/>
            <a:gdLst/>
            <a:ahLst/>
            <a:cxnLst/>
            <a:rect r="r" b="b" t="t" l="l"/>
            <a:pathLst>
              <a:path h="1057157" w="1831151">
                <a:moveTo>
                  <a:pt x="0" y="0"/>
                </a:moveTo>
                <a:lnTo>
                  <a:pt x="1831152" y="0"/>
                </a:lnTo>
                <a:lnTo>
                  <a:pt x="1831152" y="1057157"/>
                </a:lnTo>
                <a:lnTo>
                  <a:pt x="0" y="1057157"/>
                </a:lnTo>
                <a:lnTo>
                  <a:pt x="0" y="0"/>
                </a:lnTo>
                <a:close/>
              </a:path>
            </a:pathLst>
          </a:custGeom>
          <a:blipFill>
            <a:blip r:embed="rId37"/>
            <a:stretch>
              <a:fillRect l="-14482" t="-120500" r="-20171" b="-90486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12414714" y="1511825"/>
            <a:ext cx="964363" cy="1057157"/>
          </a:xfrm>
          <a:custGeom>
            <a:avLst/>
            <a:gdLst/>
            <a:ahLst/>
            <a:cxnLst/>
            <a:rect r="r" b="b" t="t" l="l"/>
            <a:pathLst>
              <a:path h="1057157" w="964363">
                <a:moveTo>
                  <a:pt x="0" y="0"/>
                </a:moveTo>
                <a:lnTo>
                  <a:pt x="964362" y="0"/>
                </a:lnTo>
                <a:lnTo>
                  <a:pt x="964362" y="1057156"/>
                </a:lnTo>
                <a:lnTo>
                  <a:pt x="0" y="1057156"/>
                </a:lnTo>
                <a:lnTo>
                  <a:pt x="0" y="0"/>
                </a:lnTo>
                <a:close/>
              </a:path>
            </a:pathLst>
          </a:custGeom>
          <a:blipFill>
            <a:blip r:embed="rId38"/>
            <a:stretch>
              <a:fillRect l="-13342" t="-19977" r="-8830" b="-78154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5836064" y="1428678"/>
            <a:ext cx="1121721" cy="1798843"/>
          </a:xfrm>
          <a:custGeom>
            <a:avLst/>
            <a:gdLst/>
            <a:ahLst/>
            <a:cxnLst/>
            <a:rect r="r" b="b" t="t" l="l"/>
            <a:pathLst>
              <a:path h="1798843" w="1121721">
                <a:moveTo>
                  <a:pt x="0" y="0"/>
                </a:moveTo>
                <a:lnTo>
                  <a:pt x="1121721" y="0"/>
                </a:lnTo>
                <a:lnTo>
                  <a:pt x="1121721" y="1798843"/>
                </a:lnTo>
                <a:lnTo>
                  <a:pt x="0" y="1798843"/>
                </a:lnTo>
                <a:lnTo>
                  <a:pt x="0" y="0"/>
                </a:lnTo>
                <a:close/>
              </a:path>
            </a:pathLst>
          </a:custGeom>
          <a:blipFill>
            <a:blip r:embed="rId39"/>
            <a:stretch>
              <a:fillRect l="0" t="-10858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6957785" y="1461066"/>
            <a:ext cx="1215807" cy="1766455"/>
          </a:xfrm>
          <a:custGeom>
            <a:avLst/>
            <a:gdLst/>
            <a:ahLst/>
            <a:cxnLst/>
            <a:rect r="r" b="b" t="t" l="l"/>
            <a:pathLst>
              <a:path h="1766455" w="1215807">
                <a:moveTo>
                  <a:pt x="0" y="0"/>
                </a:moveTo>
                <a:lnTo>
                  <a:pt x="1215807" y="0"/>
                </a:lnTo>
                <a:lnTo>
                  <a:pt x="1215807" y="1766455"/>
                </a:lnTo>
                <a:lnTo>
                  <a:pt x="0" y="1766455"/>
                </a:lnTo>
                <a:lnTo>
                  <a:pt x="0" y="0"/>
                </a:lnTo>
                <a:close/>
              </a:path>
            </a:pathLst>
          </a:custGeom>
          <a:blipFill>
            <a:blip r:embed="rId40"/>
            <a:stretch>
              <a:fillRect l="0" t="-2236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10855317" y="2005328"/>
            <a:ext cx="1559397" cy="1418926"/>
          </a:xfrm>
          <a:custGeom>
            <a:avLst/>
            <a:gdLst/>
            <a:ahLst/>
            <a:cxnLst/>
            <a:rect r="r" b="b" t="t" l="l"/>
            <a:pathLst>
              <a:path h="1418926" w="1559397">
                <a:moveTo>
                  <a:pt x="0" y="0"/>
                </a:moveTo>
                <a:lnTo>
                  <a:pt x="1559397" y="0"/>
                </a:lnTo>
                <a:lnTo>
                  <a:pt x="1559397" y="1418926"/>
                </a:lnTo>
                <a:lnTo>
                  <a:pt x="0" y="1418926"/>
                </a:lnTo>
                <a:lnTo>
                  <a:pt x="0" y="0"/>
                </a:lnTo>
                <a:close/>
              </a:path>
            </a:pathLst>
          </a:custGeom>
          <a:blipFill>
            <a:blip r:embed="rId41"/>
            <a:stretch>
              <a:fillRect l="-21526" t="-3399" r="-38119" b="-13494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9736617" y="1008283"/>
            <a:ext cx="1898398" cy="1255077"/>
          </a:xfrm>
          <a:custGeom>
            <a:avLst/>
            <a:gdLst/>
            <a:ahLst/>
            <a:cxnLst/>
            <a:rect r="r" b="b" t="t" l="l"/>
            <a:pathLst>
              <a:path h="1255077" w="1898398">
                <a:moveTo>
                  <a:pt x="0" y="0"/>
                </a:moveTo>
                <a:lnTo>
                  <a:pt x="1898398" y="0"/>
                </a:lnTo>
                <a:lnTo>
                  <a:pt x="1898398" y="1255077"/>
                </a:lnTo>
                <a:lnTo>
                  <a:pt x="0" y="1255077"/>
                </a:lnTo>
                <a:lnTo>
                  <a:pt x="0" y="0"/>
                </a:lnTo>
                <a:close/>
              </a:path>
            </a:pathLst>
          </a:custGeom>
          <a:blipFill>
            <a:blip r:embed="rId42"/>
            <a:stretch>
              <a:fillRect l="-8973" t="-21271" r="-2478" b="-5162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15210228" y="6523603"/>
            <a:ext cx="1242739" cy="1566008"/>
          </a:xfrm>
          <a:custGeom>
            <a:avLst/>
            <a:gdLst/>
            <a:ahLst/>
            <a:cxnLst/>
            <a:rect r="r" b="b" t="t" l="l"/>
            <a:pathLst>
              <a:path h="1566008" w="1242739">
                <a:moveTo>
                  <a:pt x="0" y="0"/>
                </a:moveTo>
                <a:lnTo>
                  <a:pt x="1242739" y="0"/>
                </a:lnTo>
                <a:lnTo>
                  <a:pt x="1242739" y="1566008"/>
                </a:lnTo>
                <a:lnTo>
                  <a:pt x="0" y="1566008"/>
                </a:lnTo>
                <a:lnTo>
                  <a:pt x="0" y="0"/>
                </a:lnTo>
                <a:close/>
              </a:path>
            </a:pathLst>
          </a:custGeom>
          <a:blipFill>
            <a:blip r:embed="rId43"/>
            <a:stretch>
              <a:fillRect l="-48537" t="0" r="-75484" b="0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16452967" y="6523603"/>
            <a:ext cx="1149180" cy="1604005"/>
          </a:xfrm>
          <a:custGeom>
            <a:avLst/>
            <a:gdLst/>
            <a:ahLst/>
            <a:cxnLst/>
            <a:rect r="r" b="b" t="t" l="l"/>
            <a:pathLst>
              <a:path h="1604005" w="1149180">
                <a:moveTo>
                  <a:pt x="0" y="0"/>
                </a:moveTo>
                <a:lnTo>
                  <a:pt x="1149180" y="0"/>
                </a:lnTo>
                <a:lnTo>
                  <a:pt x="1149180" y="1604004"/>
                </a:lnTo>
                <a:lnTo>
                  <a:pt x="0" y="1604004"/>
                </a:lnTo>
                <a:lnTo>
                  <a:pt x="0" y="0"/>
                </a:lnTo>
                <a:close/>
              </a:path>
            </a:pathLst>
          </a:custGeom>
          <a:blipFill>
            <a:blip r:embed="rId44"/>
            <a:stretch>
              <a:fillRect l="-19150" t="-17811" r="0" b="-22705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0">
            <a:off x="9716930" y="58697"/>
            <a:ext cx="563555" cy="917992"/>
          </a:xfrm>
          <a:custGeom>
            <a:avLst/>
            <a:gdLst/>
            <a:ahLst/>
            <a:cxnLst/>
            <a:rect r="r" b="b" t="t" l="l"/>
            <a:pathLst>
              <a:path h="917992" w="563555">
                <a:moveTo>
                  <a:pt x="0" y="0"/>
                </a:moveTo>
                <a:lnTo>
                  <a:pt x="563554" y="0"/>
                </a:lnTo>
                <a:lnTo>
                  <a:pt x="563554" y="917992"/>
                </a:lnTo>
                <a:lnTo>
                  <a:pt x="0" y="917992"/>
                </a:lnTo>
                <a:lnTo>
                  <a:pt x="0" y="0"/>
                </a:lnTo>
                <a:close/>
              </a:path>
            </a:pathLst>
          </a:custGeom>
          <a:blipFill>
            <a:blip r:embed="rId45"/>
            <a:stretch>
              <a:fillRect l="0" t="0" r="-9981" b="-20031"/>
            </a:stretch>
          </a:blipFill>
        </p:spPr>
      </p:sp>
      <p:sp>
        <p:nvSpPr>
          <p:cNvPr name="Freeform 46" id="46"/>
          <p:cNvSpPr/>
          <p:nvPr/>
        </p:nvSpPr>
        <p:spPr>
          <a:xfrm flipH="false" flipV="false" rot="0">
            <a:off x="7064992" y="2155616"/>
            <a:ext cx="1261160" cy="1132165"/>
          </a:xfrm>
          <a:custGeom>
            <a:avLst/>
            <a:gdLst/>
            <a:ahLst/>
            <a:cxnLst/>
            <a:rect r="r" b="b" t="t" l="l"/>
            <a:pathLst>
              <a:path h="1132165" w="1261160">
                <a:moveTo>
                  <a:pt x="0" y="0"/>
                </a:moveTo>
                <a:lnTo>
                  <a:pt x="1261161" y="0"/>
                </a:lnTo>
                <a:lnTo>
                  <a:pt x="1261161" y="1132165"/>
                </a:lnTo>
                <a:lnTo>
                  <a:pt x="0" y="1132165"/>
                </a:lnTo>
                <a:lnTo>
                  <a:pt x="0" y="0"/>
                </a:lnTo>
                <a:close/>
              </a:path>
            </a:pathLst>
          </a:custGeom>
          <a:blipFill>
            <a:blip r:embed="rId46"/>
            <a:stretch>
              <a:fillRect l="-12318" t="-7204" r="-23559" b="0"/>
            </a:stretch>
          </a:blipFill>
        </p:spPr>
      </p:sp>
      <p:sp>
        <p:nvSpPr>
          <p:cNvPr name="Freeform 47" id="47"/>
          <p:cNvSpPr/>
          <p:nvPr/>
        </p:nvSpPr>
        <p:spPr>
          <a:xfrm flipH="false" flipV="false" rot="0">
            <a:off x="8326153" y="2155616"/>
            <a:ext cx="1493530" cy="1120147"/>
          </a:xfrm>
          <a:custGeom>
            <a:avLst/>
            <a:gdLst/>
            <a:ahLst/>
            <a:cxnLst/>
            <a:rect r="r" b="b" t="t" l="l"/>
            <a:pathLst>
              <a:path h="1120147" w="1493530">
                <a:moveTo>
                  <a:pt x="0" y="0"/>
                </a:moveTo>
                <a:lnTo>
                  <a:pt x="1493529" y="0"/>
                </a:lnTo>
                <a:lnTo>
                  <a:pt x="1493529" y="1120147"/>
                </a:lnTo>
                <a:lnTo>
                  <a:pt x="0" y="1120147"/>
                </a:lnTo>
                <a:lnTo>
                  <a:pt x="0" y="0"/>
                </a:lnTo>
                <a:close/>
              </a:path>
            </a:pathLst>
          </a:custGeom>
          <a:blipFill>
            <a:blip r:embed="rId47"/>
            <a:stretch>
              <a:fillRect l="0" t="0" r="0" b="0"/>
            </a:stretch>
          </a:blipFill>
        </p:spPr>
      </p:sp>
      <p:sp>
        <p:nvSpPr>
          <p:cNvPr name="Freeform 48" id="48"/>
          <p:cNvSpPr/>
          <p:nvPr/>
        </p:nvSpPr>
        <p:spPr>
          <a:xfrm flipH="false" flipV="false" rot="0">
            <a:off x="10280484" y="78640"/>
            <a:ext cx="890106" cy="939734"/>
          </a:xfrm>
          <a:custGeom>
            <a:avLst/>
            <a:gdLst/>
            <a:ahLst/>
            <a:cxnLst/>
            <a:rect r="r" b="b" t="t" l="l"/>
            <a:pathLst>
              <a:path h="939734" w="890106">
                <a:moveTo>
                  <a:pt x="0" y="0"/>
                </a:moveTo>
                <a:lnTo>
                  <a:pt x="890106" y="0"/>
                </a:lnTo>
                <a:lnTo>
                  <a:pt x="890106" y="939734"/>
                </a:lnTo>
                <a:lnTo>
                  <a:pt x="0" y="939734"/>
                </a:lnTo>
                <a:lnTo>
                  <a:pt x="0" y="0"/>
                </a:lnTo>
                <a:close/>
              </a:path>
            </a:pathLst>
          </a:custGeom>
          <a:blipFill>
            <a:blip r:embed="rId48"/>
            <a:stretch>
              <a:fillRect l="-17423" t="-2081" r="-26273" b="0"/>
            </a:stretch>
          </a:blipFill>
        </p:spPr>
      </p:sp>
      <p:sp>
        <p:nvSpPr>
          <p:cNvPr name="Freeform 49" id="49"/>
          <p:cNvSpPr/>
          <p:nvPr/>
        </p:nvSpPr>
        <p:spPr>
          <a:xfrm flipH="false" flipV="false" rot="0">
            <a:off x="9809145" y="2155616"/>
            <a:ext cx="1809537" cy="1139710"/>
          </a:xfrm>
          <a:custGeom>
            <a:avLst/>
            <a:gdLst/>
            <a:ahLst/>
            <a:cxnLst/>
            <a:rect r="r" b="b" t="t" l="l"/>
            <a:pathLst>
              <a:path h="1139710" w="1809537">
                <a:moveTo>
                  <a:pt x="0" y="0"/>
                </a:moveTo>
                <a:lnTo>
                  <a:pt x="1809536" y="0"/>
                </a:lnTo>
                <a:lnTo>
                  <a:pt x="1809536" y="1139710"/>
                </a:lnTo>
                <a:lnTo>
                  <a:pt x="0" y="1139710"/>
                </a:lnTo>
                <a:lnTo>
                  <a:pt x="0" y="0"/>
                </a:lnTo>
                <a:close/>
              </a:path>
            </a:pathLst>
          </a:custGeom>
          <a:blipFill>
            <a:blip r:embed="rId49"/>
            <a:stretch>
              <a:fillRect l="-11722" t="0" r="0" b="0"/>
            </a:stretch>
          </a:blipFill>
        </p:spPr>
      </p:sp>
      <p:sp>
        <p:nvSpPr>
          <p:cNvPr name="Freeform 50" id="50"/>
          <p:cNvSpPr/>
          <p:nvPr/>
        </p:nvSpPr>
        <p:spPr>
          <a:xfrm flipH="false" flipV="false" rot="0">
            <a:off x="15222246" y="5427469"/>
            <a:ext cx="1805311" cy="1096133"/>
          </a:xfrm>
          <a:custGeom>
            <a:avLst/>
            <a:gdLst/>
            <a:ahLst/>
            <a:cxnLst/>
            <a:rect r="r" b="b" t="t" l="l"/>
            <a:pathLst>
              <a:path h="1096133" w="1805311">
                <a:moveTo>
                  <a:pt x="0" y="0"/>
                </a:moveTo>
                <a:lnTo>
                  <a:pt x="1805311" y="0"/>
                </a:lnTo>
                <a:lnTo>
                  <a:pt x="1805311" y="1096134"/>
                </a:lnTo>
                <a:lnTo>
                  <a:pt x="0" y="1096134"/>
                </a:lnTo>
                <a:lnTo>
                  <a:pt x="0" y="0"/>
                </a:lnTo>
                <a:close/>
              </a:path>
            </a:pathLst>
          </a:custGeom>
          <a:blipFill>
            <a:blip r:embed="rId50"/>
            <a:stretch>
              <a:fillRect l="0" t="-4865" r="0" b="-4865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0">
            <a:off x="15231393" y="4214635"/>
            <a:ext cx="1563512" cy="1210926"/>
          </a:xfrm>
          <a:custGeom>
            <a:avLst/>
            <a:gdLst/>
            <a:ahLst/>
            <a:cxnLst/>
            <a:rect r="r" b="b" t="t" l="l"/>
            <a:pathLst>
              <a:path h="1210926" w="1563512">
                <a:moveTo>
                  <a:pt x="0" y="0"/>
                </a:moveTo>
                <a:lnTo>
                  <a:pt x="1563512" y="0"/>
                </a:lnTo>
                <a:lnTo>
                  <a:pt x="1563512" y="1210925"/>
                </a:lnTo>
                <a:lnTo>
                  <a:pt x="0" y="1210925"/>
                </a:lnTo>
                <a:lnTo>
                  <a:pt x="0" y="0"/>
                </a:lnTo>
                <a:close/>
              </a:path>
            </a:pathLst>
          </a:custGeom>
          <a:blipFill>
            <a:blip r:embed="rId51"/>
            <a:stretch>
              <a:fillRect l="-8586" t="0" r="-17694" b="-22287"/>
            </a:stretch>
          </a:blipFill>
        </p:spPr>
      </p:sp>
      <p:sp>
        <p:nvSpPr>
          <p:cNvPr name="Freeform 52" id="52"/>
          <p:cNvSpPr/>
          <p:nvPr/>
        </p:nvSpPr>
        <p:spPr>
          <a:xfrm flipH="false" flipV="false" rot="0">
            <a:off x="8173592" y="1542719"/>
            <a:ext cx="1058058" cy="1692774"/>
          </a:xfrm>
          <a:custGeom>
            <a:avLst/>
            <a:gdLst/>
            <a:ahLst/>
            <a:cxnLst/>
            <a:rect r="r" b="b" t="t" l="l"/>
            <a:pathLst>
              <a:path h="1692774" w="1058058">
                <a:moveTo>
                  <a:pt x="0" y="0"/>
                </a:moveTo>
                <a:lnTo>
                  <a:pt x="1058058" y="0"/>
                </a:lnTo>
                <a:lnTo>
                  <a:pt x="1058058" y="1692774"/>
                </a:lnTo>
                <a:lnTo>
                  <a:pt x="0" y="1692774"/>
                </a:lnTo>
                <a:lnTo>
                  <a:pt x="0" y="0"/>
                </a:lnTo>
                <a:close/>
              </a:path>
            </a:pathLst>
          </a:custGeom>
          <a:blipFill>
            <a:blip r:embed="rId52"/>
            <a:stretch>
              <a:fillRect l="-23753" t="-6401" r="-4874" b="-796"/>
            </a:stretch>
          </a:blipFill>
        </p:spPr>
      </p:sp>
      <p:sp>
        <p:nvSpPr>
          <p:cNvPr name="Freeform 53" id="53"/>
          <p:cNvSpPr/>
          <p:nvPr/>
        </p:nvSpPr>
        <p:spPr>
          <a:xfrm flipH="false" flipV="false" rot="0">
            <a:off x="7926799" y="328347"/>
            <a:ext cx="1790130" cy="1211501"/>
          </a:xfrm>
          <a:custGeom>
            <a:avLst/>
            <a:gdLst/>
            <a:ahLst/>
            <a:cxnLst/>
            <a:rect r="r" b="b" t="t" l="l"/>
            <a:pathLst>
              <a:path h="1211501" w="1790130">
                <a:moveTo>
                  <a:pt x="0" y="0"/>
                </a:moveTo>
                <a:lnTo>
                  <a:pt x="1790131" y="0"/>
                </a:lnTo>
                <a:lnTo>
                  <a:pt x="1790131" y="1211501"/>
                </a:lnTo>
                <a:lnTo>
                  <a:pt x="0" y="1211501"/>
                </a:lnTo>
                <a:lnTo>
                  <a:pt x="0" y="0"/>
                </a:lnTo>
                <a:close/>
              </a:path>
            </a:pathLst>
          </a:custGeom>
          <a:blipFill>
            <a:blip r:embed="rId53"/>
            <a:stretch>
              <a:fillRect l="0" t="-9889" r="-12231" b="-14486"/>
            </a:stretch>
          </a:blipFill>
        </p:spPr>
      </p:sp>
      <p:sp>
        <p:nvSpPr>
          <p:cNvPr name="Freeform 54" id="54"/>
          <p:cNvSpPr/>
          <p:nvPr/>
        </p:nvSpPr>
        <p:spPr>
          <a:xfrm flipH="false" flipV="false" rot="0">
            <a:off x="11635015" y="1003470"/>
            <a:ext cx="764555" cy="1001859"/>
          </a:xfrm>
          <a:custGeom>
            <a:avLst/>
            <a:gdLst/>
            <a:ahLst/>
            <a:cxnLst/>
            <a:rect r="r" b="b" t="t" l="l"/>
            <a:pathLst>
              <a:path h="1001859" w="764555">
                <a:moveTo>
                  <a:pt x="0" y="0"/>
                </a:moveTo>
                <a:lnTo>
                  <a:pt x="764555" y="0"/>
                </a:lnTo>
                <a:lnTo>
                  <a:pt x="764555" y="1001858"/>
                </a:lnTo>
                <a:lnTo>
                  <a:pt x="0" y="1001858"/>
                </a:lnTo>
                <a:lnTo>
                  <a:pt x="0" y="0"/>
                </a:lnTo>
                <a:close/>
              </a:path>
            </a:pathLst>
          </a:custGeom>
          <a:blipFill>
            <a:blip r:embed="rId54"/>
            <a:stretch>
              <a:fillRect l="0" t="-13943" r="-4139" b="-27027"/>
            </a:stretch>
          </a:blipFill>
        </p:spPr>
      </p:sp>
      <p:sp>
        <p:nvSpPr>
          <p:cNvPr name="Freeform 55" id="55"/>
          <p:cNvSpPr/>
          <p:nvPr/>
        </p:nvSpPr>
        <p:spPr>
          <a:xfrm flipH="false" flipV="false" rot="0">
            <a:off x="9197475" y="1715758"/>
            <a:ext cx="1767679" cy="3338947"/>
          </a:xfrm>
          <a:custGeom>
            <a:avLst/>
            <a:gdLst/>
            <a:ahLst/>
            <a:cxnLst/>
            <a:rect r="r" b="b" t="t" l="l"/>
            <a:pathLst>
              <a:path h="3338947" w="1767679">
                <a:moveTo>
                  <a:pt x="0" y="0"/>
                </a:moveTo>
                <a:lnTo>
                  <a:pt x="1767679" y="0"/>
                </a:lnTo>
                <a:lnTo>
                  <a:pt x="1767679" y="3338947"/>
                </a:lnTo>
                <a:lnTo>
                  <a:pt x="0" y="3338947"/>
                </a:lnTo>
                <a:lnTo>
                  <a:pt x="0" y="0"/>
                </a:lnTo>
                <a:close/>
              </a:path>
            </a:pathLst>
          </a:custGeom>
          <a:blipFill>
            <a:blip r:embed="rId55"/>
            <a:stretch>
              <a:fillRect l="-12294" t="-1474" r="-9508" b="-5998"/>
            </a:stretch>
          </a:blipFill>
        </p:spPr>
      </p:sp>
      <p:sp>
        <p:nvSpPr>
          <p:cNvPr name="Freeform 56" id="56"/>
          <p:cNvSpPr/>
          <p:nvPr/>
        </p:nvSpPr>
        <p:spPr>
          <a:xfrm flipH="false" flipV="false" rot="0">
            <a:off x="15203825" y="1357943"/>
            <a:ext cx="1856597" cy="1367528"/>
          </a:xfrm>
          <a:custGeom>
            <a:avLst/>
            <a:gdLst/>
            <a:ahLst/>
            <a:cxnLst/>
            <a:rect r="r" b="b" t="t" l="l"/>
            <a:pathLst>
              <a:path h="1367528" w="1856597">
                <a:moveTo>
                  <a:pt x="0" y="0"/>
                </a:moveTo>
                <a:lnTo>
                  <a:pt x="1856598" y="0"/>
                </a:lnTo>
                <a:lnTo>
                  <a:pt x="1856598" y="1367528"/>
                </a:lnTo>
                <a:lnTo>
                  <a:pt x="0" y="1367528"/>
                </a:lnTo>
                <a:lnTo>
                  <a:pt x="0" y="0"/>
                </a:lnTo>
                <a:close/>
              </a:path>
            </a:pathLst>
          </a:custGeom>
          <a:blipFill>
            <a:blip r:embed="rId56"/>
            <a:stretch>
              <a:fillRect l="0" t="-6098" r="-4200" b="0"/>
            </a:stretch>
          </a:blipFill>
        </p:spPr>
      </p:sp>
      <p:sp>
        <p:nvSpPr>
          <p:cNvPr name="Freeform 57" id="57"/>
          <p:cNvSpPr/>
          <p:nvPr/>
        </p:nvSpPr>
        <p:spPr>
          <a:xfrm flipH="false" flipV="false" rot="0">
            <a:off x="12404182" y="78640"/>
            <a:ext cx="812927" cy="1445203"/>
          </a:xfrm>
          <a:custGeom>
            <a:avLst/>
            <a:gdLst/>
            <a:ahLst/>
            <a:cxnLst/>
            <a:rect r="r" b="b" t="t" l="l"/>
            <a:pathLst>
              <a:path h="1445203" w="812927">
                <a:moveTo>
                  <a:pt x="0" y="0"/>
                </a:moveTo>
                <a:lnTo>
                  <a:pt x="812927" y="0"/>
                </a:lnTo>
                <a:lnTo>
                  <a:pt x="812927" y="1445203"/>
                </a:lnTo>
                <a:lnTo>
                  <a:pt x="0" y="1445203"/>
                </a:lnTo>
                <a:lnTo>
                  <a:pt x="0" y="0"/>
                </a:lnTo>
                <a:close/>
              </a:path>
            </a:pathLst>
          </a:custGeom>
          <a:blipFill>
            <a:blip r:embed="rId57"/>
            <a:stretch>
              <a:fillRect l="0" t="0" r="0" b="0"/>
            </a:stretch>
          </a:blipFill>
        </p:spPr>
      </p:sp>
      <p:sp>
        <p:nvSpPr>
          <p:cNvPr name="Freeform 58" id="58"/>
          <p:cNvSpPr/>
          <p:nvPr/>
        </p:nvSpPr>
        <p:spPr>
          <a:xfrm flipH="false" flipV="false" rot="0">
            <a:off x="6384906" y="35061"/>
            <a:ext cx="1522206" cy="1426005"/>
          </a:xfrm>
          <a:custGeom>
            <a:avLst/>
            <a:gdLst/>
            <a:ahLst/>
            <a:cxnLst/>
            <a:rect r="r" b="b" t="t" l="l"/>
            <a:pathLst>
              <a:path h="1426005" w="1522206">
                <a:moveTo>
                  <a:pt x="0" y="0"/>
                </a:moveTo>
                <a:lnTo>
                  <a:pt x="1522207" y="0"/>
                </a:lnTo>
                <a:lnTo>
                  <a:pt x="1522207" y="1426005"/>
                </a:lnTo>
                <a:lnTo>
                  <a:pt x="0" y="1426005"/>
                </a:lnTo>
                <a:lnTo>
                  <a:pt x="0" y="0"/>
                </a:lnTo>
                <a:close/>
              </a:path>
            </a:pathLst>
          </a:custGeom>
          <a:blipFill>
            <a:blip r:embed="rId58"/>
            <a:stretch>
              <a:fillRect l="0" t="-18279" r="0" b="-41639"/>
            </a:stretch>
          </a:blipFill>
        </p:spPr>
      </p:sp>
      <p:sp>
        <p:nvSpPr>
          <p:cNvPr name="Freeform 59" id="59"/>
          <p:cNvSpPr/>
          <p:nvPr/>
        </p:nvSpPr>
        <p:spPr>
          <a:xfrm flipH="false" flipV="false" rot="0">
            <a:off x="1127732" y="58697"/>
            <a:ext cx="1368173" cy="1208772"/>
          </a:xfrm>
          <a:custGeom>
            <a:avLst/>
            <a:gdLst/>
            <a:ahLst/>
            <a:cxnLst/>
            <a:rect r="r" b="b" t="t" l="l"/>
            <a:pathLst>
              <a:path h="1208772" w="1368173">
                <a:moveTo>
                  <a:pt x="0" y="0"/>
                </a:moveTo>
                <a:lnTo>
                  <a:pt x="1368173" y="0"/>
                </a:lnTo>
                <a:lnTo>
                  <a:pt x="1368173" y="1208772"/>
                </a:lnTo>
                <a:lnTo>
                  <a:pt x="0" y="1208772"/>
                </a:lnTo>
                <a:lnTo>
                  <a:pt x="0" y="0"/>
                </a:lnTo>
                <a:close/>
              </a:path>
            </a:pathLst>
          </a:custGeom>
          <a:blipFill>
            <a:blip r:embed="rId59"/>
            <a:stretch>
              <a:fillRect l="-20713" t="-14247" r="-13869" b="0"/>
            </a:stretch>
          </a:blipFill>
        </p:spPr>
      </p:sp>
      <p:sp>
        <p:nvSpPr>
          <p:cNvPr name="Freeform 60" id="60"/>
          <p:cNvSpPr/>
          <p:nvPr/>
        </p:nvSpPr>
        <p:spPr>
          <a:xfrm flipH="false" flipV="false" rot="0">
            <a:off x="-121990" y="41147"/>
            <a:ext cx="1254741" cy="1262377"/>
          </a:xfrm>
          <a:custGeom>
            <a:avLst/>
            <a:gdLst/>
            <a:ahLst/>
            <a:cxnLst/>
            <a:rect r="r" b="b" t="t" l="l"/>
            <a:pathLst>
              <a:path h="1262377" w="1254741">
                <a:moveTo>
                  <a:pt x="0" y="0"/>
                </a:moveTo>
                <a:lnTo>
                  <a:pt x="1254740" y="0"/>
                </a:lnTo>
                <a:lnTo>
                  <a:pt x="1254740" y="1262377"/>
                </a:lnTo>
                <a:lnTo>
                  <a:pt x="0" y="1262377"/>
                </a:lnTo>
                <a:lnTo>
                  <a:pt x="0" y="0"/>
                </a:lnTo>
                <a:close/>
              </a:path>
            </a:pathLst>
          </a:custGeom>
          <a:blipFill>
            <a:blip r:embed="rId60"/>
            <a:stretch>
              <a:fillRect l="-43988" t="-17416" r="-56749" b="-15516"/>
            </a:stretch>
          </a:blipFill>
        </p:spPr>
      </p:sp>
      <p:sp>
        <p:nvSpPr>
          <p:cNvPr name="Freeform 61" id="61"/>
          <p:cNvSpPr/>
          <p:nvPr/>
        </p:nvSpPr>
        <p:spPr>
          <a:xfrm flipH="false" flipV="false" rot="0">
            <a:off x="2495905" y="58697"/>
            <a:ext cx="1033818" cy="1372499"/>
          </a:xfrm>
          <a:custGeom>
            <a:avLst/>
            <a:gdLst/>
            <a:ahLst/>
            <a:cxnLst/>
            <a:rect r="r" b="b" t="t" l="l"/>
            <a:pathLst>
              <a:path h="1372499" w="1033818">
                <a:moveTo>
                  <a:pt x="0" y="0"/>
                </a:moveTo>
                <a:lnTo>
                  <a:pt x="1033819" y="0"/>
                </a:lnTo>
                <a:lnTo>
                  <a:pt x="1033819" y="1372498"/>
                </a:lnTo>
                <a:lnTo>
                  <a:pt x="0" y="1372498"/>
                </a:lnTo>
                <a:lnTo>
                  <a:pt x="0" y="0"/>
                </a:lnTo>
                <a:close/>
              </a:path>
            </a:pathLst>
          </a:custGeom>
          <a:blipFill>
            <a:blip r:embed="rId61"/>
            <a:stretch>
              <a:fillRect l="0" t="-16871" r="0" b="-17037"/>
            </a:stretch>
          </a:blipFill>
        </p:spPr>
      </p:sp>
      <p:sp>
        <p:nvSpPr>
          <p:cNvPr name="Freeform 62" id="62"/>
          <p:cNvSpPr/>
          <p:nvPr/>
        </p:nvSpPr>
        <p:spPr>
          <a:xfrm flipH="false" flipV="false" rot="0">
            <a:off x="4654205" y="48911"/>
            <a:ext cx="1742720" cy="1371842"/>
          </a:xfrm>
          <a:custGeom>
            <a:avLst/>
            <a:gdLst/>
            <a:ahLst/>
            <a:cxnLst/>
            <a:rect r="r" b="b" t="t" l="l"/>
            <a:pathLst>
              <a:path h="1371842" w="1742720">
                <a:moveTo>
                  <a:pt x="0" y="0"/>
                </a:moveTo>
                <a:lnTo>
                  <a:pt x="1742720" y="0"/>
                </a:lnTo>
                <a:lnTo>
                  <a:pt x="1742720" y="1371842"/>
                </a:lnTo>
                <a:lnTo>
                  <a:pt x="0" y="1371842"/>
                </a:lnTo>
                <a:lnTo>
                  <a:pt x="0" y="0"/>
                </a:lnTo>
                <a:close/>
              </a:path>
            </a:pathLst>
          </a:custGeom>
          <a:blipFill>
            <a:blip r:embed="rId62"/>
            <a:stretch>
              <a:fillRect l="-40718" t="-18633" r="-8023" b="-23082"/>
            </a:stretch>
          </a:blipFill>
        </p:spPr>
      </p:sp>
      <p:sp>
        <p:nvSpPr>
          <p:cNvPr name="Freeform 63" id="63"/>
          <p:cNvSpPr/>
          <p:nvPr/>
        </p:nvSpPr>
        <p:spPr>
          <a:xfrm flipH="false" flipV="false" rot="0">
            <a:off x="3529724" y="58697"/>
            <a:ext cx="1146940" cy="1372499"/>
          </a:xfrm>
          <a:custGeom>
            <a:avLst/>
            <a:gdLst/>
            <a:ahLst/>
            <a:cxnLst/>
            <a:rect r="r" b="b" t="t" l="l"/>
            <a:pathLst>
              <a:path h="1372499" w="1146940">
                <a:moveTo>
                  <a:pt x="0" y="0"/>
                </a:moveTo>
                <a:lnTo>
                  <a:pt x="1146940" y="0"/>
                </a:lnTo>
                <a:lnTo>
                  <a:pt x="1146940" y="1372498"/>
                </a:lnTo>
                <a:lnTo>
                  <a:pt x="0" y="1372498"/>
                </a:lnTo>
                <a:lnTo>
                  <a:pt x="0" y="0"/>
                </a:lnTo>
                <a:close/>
              </a:path>
            </a:pathLst>
          </a:custGeom>
          <a:blipFill>
            <a:blip r:embed="rId63"/>
            <a:stretch>
              <a:fillRect l="0" t="-11421" r="0" b="0"/>
            </a:stretch>
          </a:blipFill>
        </p:spPr>
      </p:sp>
      <p:sp>
        <p:nvSpPr>
          <p:cNvPr name="Freeform 64" id="64"/>
          <p:cNvSpPr/>
          <p:nvPr/>
        </p:nvSpPr>
        <p:spPr>
          <a:xfrm flipH="false" flipV="false" rot="0">
            <a:off x="13196339" y="41147"/>
            <a:ext cx="2060609" cy="1470678"/>
          </a:xfrm>
          <a:custGeom>
            <a:avLst/>
            <a:gdLst/>
            <a:ahLst/>
            <a:cxnLst/>
            <a:rect r="r" b="b" t="t" l="l"/>
            <a:pathLst>
              <a:path h="1470678" w="2060609">
                <a:moveTo>
                  <a:pt x="0" y="0"/>
                </a:moveTo>
                <a:lnTo>
                  <a:pt x="2060609" y="0"/>
                </a:lnTo>
                <a:lnTo>
                  <a:pt x="2060609" y="1470678"/>
                </a:lnTo>
                <a:lnTo>
                  <a:pt x="0" y="1470678"/>
                </a:lnTo>
                <a:lnTo>
                  <a:pt x="0" y="0"/>
                </a:lnTo>
                <a:close/>
              </a:path>
            </a:pathLst>
          </a:custGeom>
          <a:blipFill>
            <a:blip r:embed="rId64"/>
            <a:stretch>
              <a:fillRect l="0" t="-6576" r="0" b="-16722"/>
            </a:stretch>
          </a:blipFill>
        </p:spPr>
      </p:sp>
      <p:sp>
        <p:nvSpPr>
          <p:cNvPr name="Freeform 65" id="65"/>
          <p:cNvSpPr/>
          <p:nvPr/>
        </p:nvSpPr>
        <p:spPr>
          <a:xfrm flipH="false" flipV="false" rot="0">
            <a:off x="16967646" y="5592736"/>
            <a:ext cx="1320354" cy="930866"/>
          </a:xfrm>
          <a:custGeom>
            <a:avLst/>
            <a:gdLst/>
            <a:ahLst/>
            <a:cxnLst/>
            <a:rect r="r" b="b" t="t" l="l"/>
            <a:pathLst>
              <a:path h="930866" w="1320354">
                <a:moveTo>
                  <a:pt x="0" y="0"/>
                </a:moveTo>
                <a:lnTo>
                  <a:pt x="1320354" y="0"/>
                </a:lnTo>
                <a:lnTo>
                  <a:pt x="1320354" y="930867"/>
                </a:lnTo>
                <a:lnTo>
                  <a:pt x="0" y="930867"/>
                </a:lnTo>
                <a:lnTo>
                  <a:pt x="0" y="0"/>
                </a:lnTo>
                <a:close/>
              </a:path>
            </a:pathLst>
          </a:custGeom>
          <a:blipFill>
            <a:blip r:embed="rId65"/>
            <a:stretch>
              <a:fillRect l="-2556" t="0" r="-3261" b="0"/>
            </a:stretch>
          </a:blipFill>
        </p:spPr>
      </p:sp>
      <p:sp>
        <p:nvSpPr>
          <p:cNvPr name="Freeform 66" id="66"/>
          <p:cNvSpPr/>
          <p:nvPr/>
        </p:nvSpPr>
        <p:spPr>
          <a:xfrm flipH="false" flipV="false" rot="0">
            <a:off x="17602147" y="7188971"/>
            <a:ext cx="685853" cy="892729"/>
          </a:xfrm>
          <a:custGeom>
            <a:avLst/>
            <a:gdLst/>
            <a:ahLst/>
            <a:cxnLst/>
            <a:rect r="r" b="b" t="t" l="l"/>
            <a:pathLst>
              <a:path h="892729" w="685853">
                <a:moveTo>
                  <a:pt x="0" y="0"/>
                </a:moveTo>
                <a:lnTo>
                  <a:pt x="685853" y="0"/>
                </a:lnTo>
                <a:lnTo>
                  <a:pt x="685853" y="892729"/>
                </a:lnTo>
                <a:lnTo>
                  <a:pt x="0" y="892729"/>
                </a:lnTo>
                <a:lnTo>
                  <a:pt x="0" y="0"/>
                </a:lnTo>
                <a:close/>
              </a:path>
            </a:pathLst>
          </a:custGeom>
          <a:blipFill>
            <a:blip r:embed="rId66"/>
            <a:stretch>
              <a:fillRect l="-23479" t="-14389" r="-100000" b="0"/>
            </a:stretch>
          </a:blipFill>
        </p:spPr>
      </p:sp>
      <p:sp>
        <p:nvSpPr>
          <p:cNvPr name="Freeform 67" id="67"/>
          <p:cNvSpPr/>
          <p:nvPr/>
        </p:nvSpPr>
        <p:spPr>
          <a:xfrm flipH="false" flipV="false" rot="0">
            <a:off x="17602147" y="6487599"/>
            <a:ext cx="685853" cy="701371"/>
          </a:xfrm>
          <a:custGeom>
            <a:avLst/>
            <a:gdLst/>
            <a:ahLst/>
            <a:cxnLst/>
            <a:rect r="r" b="b" t="t" l="l"/>
            <a:pathLst>
              <a:path h="701371" w="685853">
                <a:moveTo>
                  <a:pt x="0" y="0"/>
                </a:moveTo>
                <a:lnTo>
                  <a:pt x="685853" y="0"/>
                </a:lnTo>
                <a:lnTo>
                  <a:pt x="685853" y="701372"/>
                </a:lnTo>
                <a:lnTo>
                  <a:pt x="0" y="701372"/>
                </a:lnTo>
                <a:lnTo>
                  <a:pt x="0" y="0"/>
                </a:lnTo>
                <a:close/>
              </a:path>
            </a:pathLst>
          </a:custGeom>
          <a:blipFill>
            <a:blip r:embed="rId67"/>
            <a:stretch>
              <a:fillRect l="0" t="0" r="0" b="-73844"/>
            </a:stretch>
          </a:blipFill>
        </p:spPr>
      </p:sp>
      <p:sp>
        <p:nvSpPr>
          <p:cNvPr name="Freeform 68" id="68"/>
          <p:cNvSpPr/>
          <p:nvPr/>
        </p:nvSpPr>
        <p:spPr>
          <a:xfrm flipH="false" flipV="false" rot="0">
            <a:off x="16793493" y="4231409"/>
            <a:ext cx="1453212" cy="1451623"/>
          </a:xfrm>
          <a:custGeom>
            <a:avLst/>
            <a:gdLst/>
            <a:ahLst/>
            <a:cxnLst/>
            <a:rect r="r" b="b" t="t" l="l"/>
            <a:pathLst>
              <a:path h="1451623" w="1453212">
                <a:moveTo>
                  <a:pt x="0" y="0"/>
                </a:moveTo>
                <a:lnTo>
                  <a:pt x="1453212" y="0"/>
                </a:lnTo>
                <a:lnTo>
                  <a:pt x="1453212" y="1451624"/>
                </a:lnTo>
                <a:lnTo>
                  <a:pt x="0" y="1451624"/>
                </a:lnTo>
                <a:lnTo>
                  <a:pt x="0" y="0"/>
                </a:lnTo>
                <a:close/>
              </a:path>
            </a:pathLst>
          </a:custGeom>
          <a:blipFill>
            <a:blip r:embed="rId68"/>
            <a:stretch>
              <a:fillRect l="-10351" t="-40926" r="-8568" b="-17806"/>
            </a:stretch>
          </a:blipFill>
        </p:spPr>
      </p:sp>
      <p:sp>
        <p:nvSpPr>
          <p:cNvPr name="Freeform 69" id="69"/>
          <p:cNvSpPr/>
          <p:nvPr/>
        </p:nvSpPr>
        <p:spPr>
          <a:xfrm flipH="false" flipV="false" rot="0">
            <a:off x="17033030" y="2068117"/>
            <a:ext cx="1213675" cy="2157645"/>
          </a:xfrm>
          <a:custGeom>
            <a:avLst/>
            <a:gdLst/>
            <a:ahLst/>
            <a:cxnLst/>
            <a:rect r="r" b="b" t="t" l="l"/>
            <a:pathLst>
              <a:path h="2157645" w="1213675">
                <a:moveTo>
                  <a:pt x="0" y="0"/>
                </a:moveTo>
                <a:lnTo>
                  <a:pt x="1213675" y="0"/>
                </a:lnTo>
                <a:lnTo>
                  <a:pt x="1213675" y="2157645"/>
                </a:lnTo>
                <a:lnTo>
                  <a:pt x="0" y="2157645"/>
                </a:lnTo>
                <a:lnTo>
                  <a:pt x="0" y="0"/>
                </a:lnTo>
                <a:close/>
              </a:path>
            </a:pathLst>
          </a:custGeom>
          <a:blipFill>
            <a:blip r:embed="rId69"/>
            <a:stretch>
              <a:fillRect l="0" t="0" r="0" b="0"/>
            </a:stretch>
          </a:blipFill>
        </p:spPr>
      </p:sp>
      <p:sp>
        <p:nvSpPr>
          <p:cNvPr name="Freeform 70" id="70"/>
          <p:cNvSpPr/>
          <p:nvPr/>
        </p:nvSpPr>
        <p:spPr>
          <a:xfrm flipH="false" flipV="false" rot="0">
            <a:off x="17069948" y="511807"/>
            <a:ext cx="1167233" cy="1556310"/>
          </a:xfrm>
          <a:custGeom>
            <a:avLst/>
            <a:gdLst/>
            <a:ahLst/>
            <a:cxnLst/>
            <a:rect r="r" b="b" t="t" l="l"/>
            <a:pathLst>
              <a:path h="1556310" w="1167233">
                <a:moveTo>
                  <a:pt x="0" y="0"/>
                </a:moveTo>
                <a:lnTo>
                  <a:pt x="1167232" y="0"/>
                </a:lnTo>
                <a:lnTo>
                  <a:pt x="1167232" y="1556310"/>
                </a:lnTo>
                <a:lnTo>
                  <a:pt x="0" y="1556310"/>
                </a:lnTo>
                <a:lnTo>
                  <a:pt x="0" y="0"/>
                </a:lnTo>
                <a:close/>
              </a:path>
            </a:pathLst>
          </a:custGeom>
          <a:blipFill>
            <a:blip r:embed="rId70"/>
            <a:stretch>
              <a:fillRect l="0" t="0" r="0" b="0"/>
            </a:stretch>
          </a:blipFill>
        </p:spPr>
      </p:sp>
      <p:sp>
        <p:nvSpPr>
          <p:cNvPr name="Freeform 71" id="71"/>
          <p:cNvSpPr/>
          <p:nvPr/>
        </p:nvSpPr>
        <p:spPr>
          <a:xfrm flipH="false" flipV="false" rot="0">
            <a:off x="15256948" y="0"/>
            <a:ext cx="1803474" cy="1352606"/>
          </a:xfrm>
          <a:custGeom>
            <a:avLst/>
            <a:gdLst/>
            <a:ahLst/>
            <a:cxnLst/>
            <a:rect r="r" b="b" t="t" l="l"/>
            <a:pathLst>
              <a:path h="1352606" w="1803474">
                <a:moveTo>
                  <a:pt x="0" y="0"/>
                </a:moveTo>
                <a:lnTo>
                  <a:pt x="1803475" y="0"/>
                </a:lnTo>
                <a:lnTo>
                  <a:pt x="1803475" y="1352606"/>
                </a:lnTo>
                <a:lnTo>
                  <a:pt x="0" y="1352606"/>
                </a:lnTo>
                <a:lnTo>
                  <a:pt x="0" y="0"/>
                </a:lnTo>
                <a:close/>
              </a:path>
            </a:pathLst>
          </a:custGeom>
          <a:blipFill>
            <a:blip r:embed="rId71"/>
            <a:stretch>
              <a:fillRect l="0" t="0" r="0" b="0"/>
            </a:stretch>
          </a:blipFill>
        </p:spPr>
      </p:sp>
      <p:sp>
        <p:nvSpPr>
          <p:cNvPr name="Freeform 72" id="72"/>
          <p:cNvSpPr/>
          <p:nvPr/>
        </p:nvSpPr>
        <p:spPr>
          <a:xfrm flipH="false" flipV="false" rot="0">
            <a:off x="11170590" y="144160"/>
            <a:ext cx="1244123" cy="864123"/>
          </a:xfrm>
          <a:custGeom>
            <a:avLst/>
            <a:gdLst/>
            <a:ahLst/>
            <a:cxnLst/>
            <a:rect r="r" b="b" t="t" l="l"/>
            <a:pathLst>
              <a:path h="864123" w="1244123">
                <a:moveTo>
                  <a:pt x="0" y="0"/>
                </a:moveTo>
                <a:lnTo>
                  <a:pt x="1244124" y="0"/>
                </a:lnTo>
                <a:lnTo>
                  <a:pt x="1244124" y="864123"/>
                </a:lnTo>
                <a:lnTo>
                  <a:pt x="0" y="864123"/>
                </a:lnTo>
                <a:lnTo>
                  <a:pt x="0" y="0"/>
                </a:lnTo>
                <a:close/>
              </a:path>
            </a:pathLst>
          </a:custGeom>
          <a:blipFill>
            <a:blip r:embed="rId72"/>
            <a:stretch>
              <a:fillRect l="0" t="0" r="-13714" b="-35274"/>
            </a:stretch>
          </a:blipFill>
        </p:spPr>
      </p:sp>
      <p:sp>
        <p:nvSpPr>
          <p:cNvPr name="TextBox 73" id="73"/>
          <p:cNvSpPr txBox="true"/>
          <p:nvPr/>
        </p:nvSpPr>
        <p:spPr>
          <a:xfrm rot="0">
            <a:off x="4802806" y="8804114"/>
            <a:ext cx="8393533" cy="10439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681"/>
              </a:lnSpc>
              <a:spcBef>
                <a:spcPct val="0"/>
              </a:spcBef>
            </a:pPr>
            <a:r>
              <a:rPr lang="en-US" b="true" sz="8259" spc="-454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Obrigado!!</a:t>
            </a:r>
          </a:p>
        </p:txBody>
      </p:sp>
    </p:spTree>
  </p:cSld>
  <p:clrMapOvr>
    <a:masterClrMapping/>
  </p:clrMapOvr>
  <p:transition spd="med">
    <p:cover dir="l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DAG5pAcwuU0</dc:identifier>
  <dcterms:modified xsi:type="dcterms:W3CDTF">2011-08-01T06:04:30Z</dcterms:modified>
  <cp:revision>1</cp:revision>
  <dc:title>Defesa de TCC Igor Silveira Gomes</dc:title>
</cp:coreProperties>
</file>