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8" r:id="rId4"/>
    <p:sldId id="269" r:id="rId5"/>
    <p:sldId id="270" r:id="rId6"/>
    <p:sldId id="271" r:id="rId7"/>
    <p:sldId id="272" r:id="rId8"/>
    <p:sldId id="273" r:id="rId9"/>
    <p:sldId id="275" r:id="rId10"/>
    <p:sldId id="276" r:id="rId11"/>
    <p:sldId id="277" r:id="rId12"/>
    <p:sldId id="274" r:id="rId13"/>
    <p:sldId id="278" r:id="rId14"/>
    <p:sldId id="279" r:id="rId15"/>
    <p:sldId id="280" r:id="rId16"/>
    <p:sldId id="281" r:id="rId17"/>
    <p:sldId id="282" r:id="rId18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  <a:srgbClr val="F20000"/>
    <a:srgbClr val="FE2700"/>
    <a:srgbClr val="F2E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3191" autoAdjust="0"/>
  </p:normalViewPr>
  <p:slideViewPr>
    <p:cSldViewPr snapToGrid="0">
      <p:cViewPr>
        <p:scale>
          <a:sx n="75" d="100"/>
          <a:sy n="75" d="100"/>
        </p:scale>
        <p:origin x="123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76F750-0220-48F2-BACD-5F3D46004E64}" type="datetimeFigureOut">
              <a:rPr lang="pt-BR" smtClean="0"/>
              <a:t>07/06/2026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510E7-E24E-44D0-BE5D-BDEC662EB7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12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B510E7-E24E-44D0-BE5D-BDEC662EB79C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7168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039680" y="1701360"/>
            <a:ext cx="4592160" cy="17820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4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432040" y="710640"/>
            <a:ext cx="2887920" cy="2053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4_2_1_1_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body"/>
          </p:nvPr>
        </p:nvSpPr>
        <p:spPr>
          <a:xfrm>
            <a:off x="641880" y="540000"/>
            <a:ext cx="2649240" cy="30355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title"/>
          </p:nvPr>
        </p:nvSpPr>
        <p:spPr>
          <a:xfrm rot="5400000">
            <a:off x="6923160" y="1407240"/>
            <a:ext cx="2449440" cy="4870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3_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1240" y="376560"/>
            <a:ext cx="3867120" cy="2053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 rot="5400000">
            <a:off x="6603840" y="1930320"/>
            <a:ext cx="3480840" cy="4870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9">
            <a:extLst>
              <a:ext uri="{FF2B5EF4-FFF2-40B4-BE49-F238E27FC236}">
                <a16:creationId xmlns:a16="http://schemas.microsoft.com/office/drawing/2014/main" id="{D32BA22B-94B3-98B7-7366-8A003DAE85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6" r="8453"/>
          <a:stretch/>
        </p:blipFill>
        <p:spPr>
          <a:xfrm>
            <a:off x="0" y="0"/>
            <a:ext cx="3164114" cy="5143500"/>
          </a:xfrm>
          <a:prstGeom prst="rect">
            <a:avLst/>
          </a:prstGeom>
        </p:spPr>
      </p:pic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E99DEF18-2D07-0E19-5246-EB5D89C10C47}"/>
              </a:ext>
            </a:extLst>
          </p:cNvPr>
          <p:cNvSpPr/>
          <p:nvPr/>
        </p:nvSpPr>
        <p:spPr>
          <a:xfrm>
            <a:off x="624072" y="2052538"/>
            <a:ext cx="7895856" cy="1625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3986188" y="3476176"/>
            <a:ext cx="4788011" cy="12312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r>
              <a:rPr lang="pt-BR" sz="1400" b="1" kern="100" dirty="0">
                <a:solidFill>
                  <a:schemeClr val="tx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Orientadora: Prof.ª Dra. Tereza Cristina Pinheiro de Lima</a:t>
            </a:r>
          </a:p>
          <a:p>
            <a:pPr>
              <a:spcAft>
                <a:spcPts val="800"/>
              </a:spcAft>
            </a:pPr>
            <a:r>
              <a:rPr lang="pt-BR" sz="1400" b="1" kern="100" dirty="0">
                <a:solidFill>
                  <a:schemeClr val="tx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Membros: Prof. Me. Paulo José Gonzaga Ribeiro</a:t>
            </a:r>
          </a:p>
          <a:p>
            <a:r>
              <a:rPr lang="pt-BR" sz="1400" b="1" dirty="0">
                <a:solidFill>
                  <a:schemeClr val="tx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  <a:t>                       Prof.ª Ma. Wanessa </a:t>
            </a:r>
            <a:r>
              <a:rPr lang="pt-BR" sz="1400" b="1" dirty="0" err="1">
                <a:solidFill>
                  <a:schemeClr val="tx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  <a:t>Pazini</a:t>
            </a:r>
            <a:r>
              <a:rPr lang="pt-BR" sz="1400" b="1" dirty="0">
                <a:solidFill>
                  <a:schemeClr val="tx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  <a:t> Rocha</a:t>
            </a:r>
            <a:endParaRPr lang="pt-BR" sz="1400" b="1" kern="100" dirty="0">
              <a:solidFill>
                <a:schemeClr val="tx1">
                  <a:lumMod val="5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 defTabSz="914400">
              <a:tabLst>
                <a:tab pos="0" algn="l"/>
              </a:tabLst>
            </a:pPr>
            <a:endParaRPr lang="en-US" sz="400" b="1" u="none" strike="noStrike" dirty="0">
              <a:solidFill>
                <a:schemeClr val="tx1">
                  <a:lumMod val="50000"/>
                </a:schemeClr>
              </a:solidFill>
              <a:effectLst/>
              <a:uFillTx/>
              <a:latin typeface="Aptos" panose="020B00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EE77F20-F91F-38D2-6F06-AFD5AD88307B}"/>
              </a:ext>
            </a:extLst>
          </p:cNvPr>
          <p:cNvSpPr txBox="1"/>
          <p:nvPr/>
        </p:nvSpPr>
        <p:spPr>
          <a:xfrm>
            <a:off x="3164114" y="268055"/>
            <a:ext cx="5778466" cy="943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pt-BR" sz="1400" b="1" kern="100" dirty="0">
                <a:solidFill>
                  <a:schemeClr val="tx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PONTIFÍCIA UNIVERSIDADE CATÓLICA DE GOIÁS </a:t>
            </a:r>
            <a:endParaRPr lang="pt-BR" sz="1400" kern="100" dirty="0">
              <a:solidFill>
                <a:schemeClr val="tx1">
                  <a:lumMod val="5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pt-BR" sz="1400" b="1" kern="100" dirty="0">
                <a:solidFill>
                  <a:schemeClr val="tx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ESCOLA DE DIREITO, NEGÓCIOS E COMUNICAÇÃO </a:t>
            </a:r>
            <a:endParaRPr lang="pt-BR" sz="1400" kern="100" dirty="0">
              <a:solidFill>
                <a:schemeClr val="tx1">
                  <a:lumMod val="5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pt-BR" sz="1400" b="1" kern="100" dirty="0">
                <a:solidFill>
                  <a:schemeClr val="tx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CURSO DE ADMINISTRAÇÃO </a:t>
            </a:r>
            <a:endParaRPr lang="pt-BR" sz="1400" kern="100" dirty="0">
              <a:solidFill>
                <a:schemeClr val="tx1">
                  <a:lumMod val="5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424935A-BD00-0C24-23E3-236A7F917B5A}"/>
              </a:ext>
            </a:extLst>
          </p:cNvPr>
          <p:cNvSpPr txBox="1"/>
          <p:nvPr/>
        </p:nvSpPr>
        <p:spPr>
          <a:xfrm>
            <a:off x="3915801" y="1433801"/>
            <a:ext cx="4275092" cy="361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t-BR" sz="1600" kern="100" dirty="0">
                <a:solidFill>
                  <a:schemeClr val="tx1">
                    <a:lumMod val="5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Acadêmico: Rodrigo Mateus Vaz de Carvalho </a:t>
            </a:r>
          </a:p>
        </p:txBody>
      </p:sp>
      <p:sp>
        <p:nvSpPr>
          <p:cNvPr id="18" name="AutoShape 4" descr="PUC Goiás - Pontifícia Universidade Católica de Goiás">
            <a:extLst>
              <a:ext uri="{FF2B5EF4-FFF2-40B4-BE49-F238E27FC236}">
                <a16:creationId xmlns:a16="http://schemas.microsoft.com/office/drawing/2014/main" id="{42617571-E260-D592-3D42-61669BF043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47872" y="63599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786950" y="2131463"/>
            <a:ext cx="7816257" cy="141802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fontScale="55000" lnSpcReduction="20000"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pt-BR" sz="5500" b="1" kern="100" dirty="0">
                <a:solidFill>
                  <a:srgbClr val="FE2700"/>
                </a:solidFill>
                <a:effectLst/>
                <a:latin typeface="Livvic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Valores religiosos e práticas de gestão:</a:t>
            </a:r>
            <a:endParaRPr lang="pt-BR" sz="5500" kern="100" dirty="0">
              <a:solidFill>
                <a:srgbClr val="FE2700"/>
              </a:solidFill>
              <a:effectLst/>
              <a:latin typeface="Livvic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BR" sz="5500" b="1" dirty="0">
                <a:solidFill>
                  <a:srgbClr val="FE2700"/>
                </a:solidFill>
                <a:effectLst/>
                <a:latin typeface="Livvic" pitchFamily="2" charset="0"/>
                <a:ea typeface="Aptos" panose="020B0004020202020204" pitchFamily="34" charset="0"/>
              </a:rPr>
              <a:t>um estudo de caso em uma organização do setor de combustíveis</a:t>
            </a:r>
            <a:endParaRPr lang="en-US" sz="11100" b="0" u="none" strike="noStrike" dirty="0">
              <a:solidFill>
                <a:srgbClr val="FE2700"/>
              </a:solidFill>
              <a:effectLst/>
              <a:uFillTx/>
              <a:latin typeface="Livvic" pitchFamily="2" charset="0"/>
            </a:endParaRP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94064812-C125-4E63-C38A-DD7C3EDAC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0893" y="4597698"/>
            <a:ext cx="853572" cy="498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A32B56-2669-FA3F-6D01-644AB3E00BFC}"/>
              </a:ext>
            </a:extLst>
          </p:cNvPr>
          <p:cNvSpPr txBox="1"/>
          <p:nvPr/>
        </p:nvSpPr>
        <p:spPr>
          <a:xfrm rot="5400000">
            <a:off x="6289672" y="2640859"/>
            <a:ext cx="4459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Livvic" pitchFamily="2" charset="0"/>
              </a:rPr>
              <a:t>INTRODUÇÃO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CA1CBE2-BF8F-BD19-75A5-4378A748D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4" y="931675"/>
            <a:ext cx="769079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Livvic" pitchFamily="2" charset="0"/>
              </a:rPr>
              <a:t>As organizações contemporâneas são espaços sociais onde valores, crenças e práticas culturais influenciam o comportamento organizacional.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Livvic" pitchFamily="2" charset="0"/>
              </a:rPr>
              <a:t>• Estudos indicam que a religiosidade e a espiritualidade podem impactar aspectos como ética, liderança, comprometimento e tomada de decisão.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Livvic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Livvic" pitchFamily="2" charset="0"/>
              </a:rPr>
              <a:t>• A presença desses valores no ambiente de trabalho pode contribuir para a construção da cultura organizacional e das relações interpessoais.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Livvic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Livvic" pitchFamily="2" charset="0"/>
              </a:rPr>
              <a:t>• Apesar do avanço das pesquisas na área, ainda são limitados os estudos empíricos que analisam essa influência em organizações brasileiras.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Livvic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Livvic" pitchFamily="2" charset="0"/>
              </a:rPr>
              <a:t>• Nesse contexto, a presente pesquisa investiga como os valores religiosos influenciam as práticas de gestão na Rede de Postos Marajó.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D4A7904-433A-B604-E6F9-317F1382A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4" y="4837473"/>
            <a:ext cx="604582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Livvic" pitchFamily="2" charset="0"/>
              </a:rPr>
              <a:t>(Fonte: Silva e Siqueira (2009); </a:t>
            </a:r>
            <a:r>
              <a:rPr kumimoji="0" lang="pt-BR" altLang="pt-BR" sz="12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Livvic" pitchFamily="2" charset="0"/>
              </a:rPr>
              <a:t>Tackney</a:t>
            </a: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Livvic" pitchFamily="2" charset="0"/>
              </a:rPr>
              <a:t> et al. (2017); </a:t>
            </a:r>
            <a:r>
              <a:rPr kumimoji="0" lang="pt-BR" altLang="pt-BR" sz="1200" b="0" i="0" u="none" strike="noStrike" cap="none" normalizeH="0" baseline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Livvic" pitchFamily="2" charset="0"/>
              </a:rPr>
              <a:t>Maique</a:t>
            </a: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Livvic" pitchFamily="2" charset="0"/>
              </a:rPr>
              <a:t>, Gross e Alegre (2023).)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01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FB2A7A85-AFB4-A488-BB44-CF65DB6DF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5" y="117330"/>
            <a:ext cx="853572" cy="4985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A32B56-2669-FA3F-6D01-644AB3E00BFC}"/>
              </a:ext>
            </a:extLst>
          </p:cNvPr>
          <p:cNvSpPr txBox="1"/>
          <p:nvPr/>
        </p:nvSpPr>
        <p:spPr>
          <a:xfrm rot="5400000">
            <a:off x="6289672" y="2715179"/>
            <a:ext cx="4459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PROBLEMATIZAÇÃO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D4A7904-433A-B604-E6F9-317F1382A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4" y="4837473"/>
            <a:ext cx="707014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Livvic" pitchFamily="2" charset="0"/>
              </a:rPr>
              <a:t>(</a:t>
            </a:r>
            <a:r>
              <a:rPr lang="pt-BR" sz="1200" dirty="0">
                <a:latin typeface="Livvic" pitchFamily="2" charset="0"/>
              </a:rPr>
              <a:t>Fonte: Silva &amp; Siqueira (2009); </a:t>
            </a:r>
            <a:r>
              <a:rPr lang="pt-BR" sz="1200" dirty="0" err="1">
                <a:latin typeface="Livvic" pitchFamily="2" charset="0"/>
              </a:rPr>
              <a:t>Tackney</a:t>
            </a:r>
            <a:r>
              <a:rPr lang="pt-BR" sz="1200" dirty="0">
                <a:latin typeface="Livvic" pitchFamily="2" charset="0"/>
              </a:rPr>
              <a:t> et al. (2017); </a:t>
            </a:r>
            <a:r>
              <a:rPr lang="pt-BR" sz="1200" dirty="0" err="1">
                <a:latin typeface="Livvic" pitchFamily="2" charset="0"/>
              </a:rPr>
              <a:t>Schein</a:t>
            </a:r>
            <a:r>
              <a:rPr lang="pt-BR" sz="1200" dirty="0">
                <a:latin typeface="Livvic" pitchFamily="2" charset="0"/>
              </a:rPr>
              <a:t> (2010); </a:t>
            </a:r>
            <a:r>
              <a:rPr lang="pt-BR" sz="1200" dirty="0" err="1">
                <a:latin typeface="Livvic" pitchFamily="2" charset="0"/>
              </a:rPr>
              <a:t>Maique</a:t>
            </a:r>
            <a:r>
              <a:rPr lang="pt-BR" sz="1200" dirty="0">
                <a:latin typeface="Livvic" pitchFamily="2" charset="0"/>
              </a:rPr>
              <a:t>, Gross &amp; Alegre (2023).)</a:t>
            </a:r>
            <a:endParaRPr kumimoji="0" lang="pt-BR" altLang="pt-BR" sz="12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Livvic" pitchFamily="2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02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FB2A7A85-AFB4-A488-BB44-CF65DB6DF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5" y="117330"/>
            <a:ext cx="853572" cy="4985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96B3DD-35D2-C84C-BA29-08C71034B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5679"/>
            <a:ext cx="7070141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• A religiosidade tem sido apontada pela literatura como um fator capaz de influenciar comportamentos, valores e práticas organizacionais.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• Entretanto, ainda são limitados os estudos que investigam empiricamente como esses valores se manifestam na gestão das organizações brasileiras.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• A Rede de Postos Marajó apresenta um contexto organizacional singular, no qual valores religiosos estão explicitamente presentes na cultura da empresa.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EAF7FD-AFF6-97B7-D961-898096522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3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22370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A32B56-2669-FA3F-6D01-644AB3E00BFC}"/>
              </a:ext>
            </a:extLst>
          </p:cNvPr>
          <p:cNvSpPr txBox="1"/>
          <p:nvPr/>
        </p:nvSpPr>
        <p:spPr>
          <a:xfrm rot="5400000">
            <a:off x="6289672" y="2715179"/>
            <a:ext cx="4459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PROBLEMATIZAÇÃO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02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FB2A7A85-AFB4-A488-BB44-CF65DB6DF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5" y="117330"/>
            <a:ext cx="853572" cy="4985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96B3DD-35D2-C84C-BA29-08C71034B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938" y="1828538"/>
            <a:ext cx="7266792" cy="173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De que maneira os valores religiosos influenciam as práticas de gestão em uma organização do setor de combustíveis, analisada a partir do olhar dos seus funcionários ?</a:t>
            </a: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EAF7FD-AFF6-97B7-D961-898096522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3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3600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A32B56-2669-FA3F-6D01-644AB3E00BFC}"/>
              </a:ext>
            </a:extLst>
          </p:cNvPr>
          <p:cNvSpPr txBox="1"/>
          <p:nvPr/>
        </p:nvSpPr>
        <p:spPr>
          <a:xfrm rot="5400000">
            <a:off x="6289672" y="2584553"/>
            <a:ext cx="4459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OBJETIVO GERAL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03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FB2A7A85-AFB4-A488-BB44-CF65DB6DF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5" y="117330"/>
            <a:ext cx="853572" cy="4985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96B3DD-35D2-C84C-BA29-08C71034B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155" y="2007259"/>
            <a:ext cx="726679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</a:t>
            </a:r>
            <a:r>
              <a:rPr kumimoji="0" lang="pt-BR" altLang="pt-B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latin typeface="Livvic" pitchFamily="2" charset="0"/>
              </a:rPr>
              <a:t>A</a:t>
            </a:r>
            <a:r>
              <a:rPr lang="pt-BR" sz="2000" dirty="0">
                <a:effectLst/>
                <a:latin typeface="Livvic" pitchFamily="2" charset="0"/>
                <a:ea typeface="Aptos" panose="020B0004020202020204" pitchFamily="34" charset="0"/>
              </a:rPr>
              <a:t>nalisar de que forma os valores religiosos influenciam as práticas de gestão em uma organização do setor de combustíveis.</a:t>
            </a:r>
            <a:endParaRPr kumimoji="0" lang="pt-BR" altLang="pt-BR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2EAF7FD-AFF6-97B7-D961-898096522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3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84791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A32B56-2669-FA3F-6D01-644AB3E00BFC}"/>
              </a:ext>
            </a:extLst>
          </p:cNvPr>
          <p:cNvSpPr txBox="1"/>
          <p:nvPr/>
        </p:nvSpPr>
        <p:spPr>
          <a:xfrm rot="5400000">
            <a:off x="6289672" y="2369110"/>
            <a:ext cx="4459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OBJETIVOS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 ESPECÍFICOS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04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FB2A7A85-AFB4-A488-BB44-CF65DB6DF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5" y="117330"/>
            <a:ext cx="853572" cy="4985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96B3DD-35D2-C84C-BA29-08C71034B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04" y="727407"/>
            <a:ext cx="7834725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</a:t>
            </a:r>
            <a:r>
              <a:rPr kumimoji="0" lang="pt-BR" altLang="pt-BR" i="0" u="none" strike="noStrike" kern="100" cap="none" normalizeH="0" baseline="0" dirty="0">
                <a:ln>
                  <a:noFill/>
                </a:ln>
                <a:solidFill>
                  <a:schemeClr val="tx1"/>
                </a:solidFill>
                <a:latin typeface="Livvic" pitchFamily="2" charset="0"/>
                <a:cs typeface="Times New Roman" panose="02020603050405020304" pitchFamily="18" charset="0"/>
              </a:rPr>
              <a:t>C</a:t>
            </a:r>
            <a:r>
              <a:rPr lang="pt-BR" kern="100" dirty="0">
                <a:effectLst/>
                <a:latin typeface="Livvic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onstruir um capítulo de fundamentação teórica subsidiando dados para aprofundamento do tema em questão;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kern="100" dirty="0">
              <a:effectLst/>
              <a:latin typeface="Livvic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Livvic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kern="100" dirty="0">
                <a:latin typeface="Livvic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pt-BR" kern="100" dirty="0">
                <a:effectLst/>
                <a:latin typeface="Livvic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dentificar  os valores religiosos presentes no contexto organizacional da empresa estudada;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kern="100" dirty="0">
              <a:effectLst/>
              <a:latin typeface="Livvic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Livvic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Analisar como esses valores se manifestam na cultura organizacional, por meio de ritos, símbolos e práticas cotidianas;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kern="100" dirty="0">
              <a:effectLst/>
              <a:latin typeface="Livvic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Livvic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Examinar a influência dos valores religiosos nas práticas de gestão, especialmente nos processos de liderança e tomada de decisão;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kern="100" dirty="0">
              <a:effectLst/>
              <a:latin typeface="Livvic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kern="100" dirty="0">
                <a:effectLst/>
                <a:latin typeface="Livvic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Contribuir para o debate acadêmico sobre a influência de valores simbólicos e religiosos na gestão organizacional, a partir de um contexto específico.</a:t>
            </a:r>
          </a:p>
          <a:p>
            <a:pPr marL="342900" marR="0" lvl="0" indent="-34290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pt-BR" altLang="pt-B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0385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1506C53-AEC6-74CA-E044-629BEDAAA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" t="8993" r="1139"/>
          <a:stretch/>
        </p:blipFill>
        <p:spPr>
          <a:xfrm>
            <a:off x="0" y="160457"/>
            <a:ext cx="7926133" cy="4899949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1C8743EF-9073-D056-15DD-D64F09C79ECD}"/>
              </a:ext>
            </a:extLst>
          </p:cNvPr>
          <p:cNvSpPr/>
          <p:nvPr/>
        </p:nvSpPr>
        <p:spPr>
          <a:xfrm>
            <a:off x="6638862" y="4343615"/>
            <a:ext cx="1278589" cy="639428"/>
          </a:xfrm>
          <a:prstGeom prst="rect">
            <a:avLst/>
          </a:prstGeom>
          <a:solidFill>
            <a:srgbClr val="FEFEF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A32B56-2669-FA3F-6D01-644AB3E00BFC}"/>
              </a:ext>
            </a:extLst>
          </p:cNvPr>
          <p:cNvSpPr txBox="1"/>
          <p:nvPr/>
        </p:nvSpPr>
        <p:spPr>
          <a:xfrm rot="5400000">
            <a:off x="6304185" y="2522661"/>
            <a:ext cx="4459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FUNDAMENTAÇÃO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TEÓRICA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05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FB2A7A85-AFB4-A488-BB44-CF65DB6DF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6856" y="4469972"/>
            <a:ext cx="853572" cy="49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7439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A32B56-2669-FA3F-6D01-644AB3E00BFC}"/>
              </a:ext>
            </a:extLst>
          </p:cNvPr>
          <p:cNvSpPr txBox="1"/>
          <p:nvPr/>
        </p:nvSpPr>
        <p:spPr>
          <a:xfrm rot="5400000">
            <a:off x="6289672" y="2584553"/>
            <a:ext cx="4459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METODOLOGIA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06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96B3DD-35D2-C84C-BA29-08C71034B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28" y="210681"/>
            <a:ext cx="7891854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1" dirty="0">
                <a:latin typeface="Livvic" pitchFamily="2" charset="0"/>
              </a:rPr>
              <a:t>Tipo de Pesquisa</a:t>
            </a:r>
          </a:p>
          <a:p>
            <a:r>
              <a:rPr lang="pt-BR" dirty="0">
                <a:latin typeface="Livvic" pitchFamily="2" charset="0"/>
              </a:rPr>
              <a:t>Exploratória e descritiva, com abordagem qualitativa e quantitativa</a:t>
            </a:r>
          </a:p>
          <a:p>
            <a:r>
              <a:rPr lang="pt-BR" dirty="0">
                <a:latin typeface="Livvic" pitchFamily="2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1" dirty="0">
                <a:latin typeface="Livvic" pitchFamily="2" charset="0"/>
              </a:rPr>
              <a:t> Procedimento Técnico</a:t>
            </a:r>
          </a:p>
          <a:p>
            <a:r>
              <a:rPr lang="pt-BR" dirty="0">
                <a:latin typeface="Livvic" pitchFamily="2" charset="0"/>
              </a:rPr>
              <a:t>Estudo de caso</a:t>
            </a:r>
          </a:p>
          <a:p>
            <a:endParaRPr lang="pt-BR" dirty="0">
              <a:latin typeface="Livvic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1" dirty="0">
                <a:latin typeface="Livvic" pitchFamily="2" charset="0"/>
              </a:rPr>
              <a:t>Coleta de Dados</a:t>
            </a:r>
          </a:p>
          <a:p>
            <a:pPr marL="514350" indent="-514350">
              <a:buFont typeface="+mj-lt"/>
              <a:buAutoNum type="romanUcPeriod"/>
            </a:pPr>
            <a:r>
              <a:rPr lang="pt-BR" dirty="0">
                <a:latin typeface="Livvic" pitchFamily="2" charset="0"/>
              </a:rPr>
              <a:t>Revisão bibliográfica </a:t>
            </a:r>
          </a:p>
          <a:p>
            <a:pPr marL="514350" indent="-514350">
              <a:buFont typeface="+mj-lt"/>
              <a:buAutoNum type="romanUcPeriod"/>
            </a:pPr>
            <a:r>
              <a:rPr lang="pt-BR" dirty="0">
                <a:latin typeface="Livvic" pitchFamily="2" charset="0"/>
              </a:rPr>
              <a:t>Entrevista semiestruturada </a:t>
            </a:r>
          </a:p>
          <a:p>
            <a:pPr marL="514350" indent="-514350">
              <a:buFont typeface="+mj-lt"/>
              <a:buAutoNum type="romanUcPeriod"/>
            </a:pPr>
            <a:r>
              <a:rPr lang="pt-BR" dirty="0">
                <a:latin typeface="Livvic" pitchFamily="2" charset="0"/>
              </a:rPr>
              <a:t>Questionário estruturado (escala </a:t>
            </a:r>
            <a:r>
              <a:rPr lang="pt-BR" dirty="0" err="1">
                <a:latin typeface="Livvic" pitchFamily="2" charset="0"/>
              </a:rPr>
              <a:t>Likert</a:t>
            </a:r>
            <a:r>
              <a:rPr lang="pt-BR" dirty="0">
                <a:latin typeface="Livvic" pitchFamily="2" charset="0"/>
              </a:rPr>
              <a:t>) </a:t>
            </a:r>
          </a:p>
          <a:p>
            <a:pPr marL="514350" indent="-514350">
              <a:buFont typeface="+mj-lt"/>
              <a:buAutoNum type="romanUcPeriod"/>
            </a:pPr>
            <a:endParaRPr lang="pt-BR" dirty="0">
              <a:latin typeface="Livvic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dirty="0">
                <a:latin typeface="Livvic" pitchFamily="2" charset="0"/>
              </a:rPr>
              <a:t> </a:t>
            </a:r>
            <a:r>
              <a:rPr lang="pt-BR" b="1" dirty="0">
                <a:latin typeface="Livvic" pitchFamily="2" charset="0"/>
              </a:rPr>
              <a:t>Participantes</a:t>
            </a:r>
          </a:p>
          <a:p>
            <a:r>
              <a:rPr lang="pt-BR" dirty="0">
                <a:latin typeface="Livvic" pitchFamily="2" charset="0"/>
              </a:rPr>
              <a:t>Fundador da organização e 118 colaboradores administrativos </a:t>
            </a:r>
          </a:p>
          <a:p>
            <a:endParaRPr lang="pt-BR" dirty="0">
              <a:latin typeface="Livvic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b="1" dirty="0">
                <a:latin typeface="Livvic" pitchFamily="2" charset="0"/>
              </a:rPr>
              <a:t>Análise dos Dados</a:t>
            </a:r>
          </a:p>
          <a:p>
            <a:pPr marL="514350" indent="-514350">
              <a:buFont typeface="+mj-lt"/>
              <a:buAutoNum type="romanUcPeriod"/>
            </a:pPr>
            <a:r>
              <a:rPr lang="pt-BR" dirty="0">
                <a:latin typeface="Livvic" pitchFamily="2" charset="0"/>
              </a:rPr>
              <a:t>Análise de conteúdo (dados qualitativos) </a:t>
            </a:r>
          </a:p>
          <a:p>
            <a:pPr marL="514350" indent="-514350">
              <a:buFont typeface="+mj-lt"/>
              <a:buAutoNum type="romanUcPeriod"/>
            </a:pPr>
            <a:r>
              <a:rPr lang="pt-BR" dirty="0">
                <a:latin typeface="Livvic" pitchFamily="2" charset="0"/>
              </a:rPr>
              <a:t>Estatística descritiva (dados quantitativos)</a:t>
            </a:r>
          </a:p>
          <a:p>
            <a:pPr marL="342900" marR="0" lvl="0" indent="-3429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pt-BR" altLang="pt-B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9578295C-CA19-9FF2-FECE-694CECFDA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36856" y="4469972"/>
            <a:ext cx="853572" cy="49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126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A32B56-2669-FA3F-6D01-644AB3E00BFC}"/>
              </a:ext>
            </a:extLst>
          </p:cNvPr>
          <p:cNvSpPr txBox="1"/>
          <p:nvPr/>
        </p:nvSpPr>
        <p:spPr>
          <a:xfrm rot="5400000">
            <a:off x="6289672" y="2369110"/>
            <a:ext cx="4459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APRESENTAÇÃO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 DA EMPRESA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07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9578295C-CA19-9FF2-FECE-694CECFDA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31633" y="204257"/>
            <a:ext cx="853572" cy="498557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8C964E70-985A-0DC2-1992-F44B5A859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94" y="291682"/>
            <a:ext cx="7356392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REDE DE POSTOS MARAJÓ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Perfil Organizacional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Empresa do setor de combustíveis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Presente em 6 estados brasileiros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Rede composta por 59 postos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Mais de 1.400 colaboradores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Escritório corporativo localizado em Goiânia (GO)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pt-BR" altLang="pt-B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Diferencial Organizacional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pt-BR" altLang="pt-B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Cultura baseada em valores cristãos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Ênfase em ética, respeito e desenvolvimento humano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Integração entre princípios religiosos e gestão empresarial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8163820-82C6-4CDB-87B0-0DC3C0BDB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94" y="4626424"/>
            <a:ext cx="44454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(Fonte: Dados institucionais da Rede de Postos Marajó (2025).)</a:t>
            </a:r>
          </a:p>
        </p:txBody>
      </p:sp>
    </p:spTree>
    <p:extLst>
      <p:ext uri="{BB962C8B-B14F-4D97-AF65-F5344CB8AC3E}">
        <p14:creationId xmlns:p14="http://schemas.microsoft.com/office/powerpoint/2010/main" val="37346638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A32B56-2669-FA3F-6D01-644AB3E00BFC}"/>
              </a:ext>
            </a:extLst>
          </p:cNvPr>
          <p:cNvSpPr txBox="1"/>
          <p:nvPr/>
        </p:nvSpPr>
        <p:spPr>
          <a:xfrm rot="5400000">
            <a:off x="6289672" y="2369110"/>
            <a:ext cx="4459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ENTREVISTA COM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 OS FUNDADORES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08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9578295C-CA19-9FF2-FECE-694CECFDA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31633" y="204257"/>
            <a:ext cx="853572" cy="49855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E9E936E-6517-4006-760B-0BA77A5DA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35" y="206100"/>
            <a:ext cx="7839044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EVIDÊNCIAS DA ENTREVISTA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IDENTIDADE ORGANIZACIONAL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Fé, amor e esperança como pilares institucionais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Valores religiosos incorporados à cultura organizacional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Gestão orientada pelo cuidado com as pessoas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E59EB652-B6B1-ACDB-737B-D62CAA449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35" y="1662933"/>
            <a:ext cx="783904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PRÁTICAS OBSERVADAS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Liturgia diária no ambiente corporativo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Momentos de oração e celebrações religiosas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Participação voluntária dos colaboradores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76F851E7-51E6-EB5F-FB81-5224CC8D2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35" y="2794115"/>
            <a:ext cx="783904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PRINCÍPIOS DE GESTÃO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Liderança baseada em valores éticos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Respeito à dignidade humana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Respeito à diversidade religiosa</a:t>
            </a: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A3F12550-CC70-B17D-5D44-5E3F714F9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35" y="3850838"/>
            <a:ext cx="783904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FRASE DE DESTAQUE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"Fé, amor e esperança são os pilares da Marajó."</a:t>
            </a: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EC4E9CC-FA1A-3153-DCC0-249505610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52" y="4681835"/>
            <a:ext cx="628088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(Fonte: Entrevista semiestruturada com os fundadores da Rede de Postos Marajó (2025).)</a:t>
            </a:r>
          </a:p>
        </p:txBody>
      </p:sp>
    </p:spTree>
    <p:extLst>
      <p:ext uri="{BB962C8B-B14F-4D97-AF65-F5344CB8AC3E}">
        <p14:creationId xmlns:p14="http://schemas.microsoft.com/office/powerpoint/2010/main" val="2344364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A32B56-2669-FA3F-6D01-644AB3E00BFC}"/>
              </a:ext>
            </a:extLst>
          </p:cNvPr>
          <p:cNvSpPr txBox="1"/>
          <p:nvPr/>
        </p:nvSpPr>
        <p:spPr>
          <a:xfrm rot="5400000">
            <a:off x="6289672" y="2369110"/>
            <a:ext cx="4459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QUESTIONÁRIO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APLICADO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09</a:t>
            </a: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9578295C-CA19-9FF2-FECE-694CECFDA7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31633" y="204257"/>
            <a:ext cx="853572" cy="498557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82BEC5E3-FDC6-30C8-B9CF-CC3B75785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1" y="174718"/>
            <a:ext cx="787137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PERCEPÇÃO DOS COLABORADORES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Objetivo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Verificar se a percepção dos colaboradores é compatível com os valores apresentados pela liderança.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01CAED0-C0DD-3DCC-CAB0-4F6B6E4A9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3" y="1301741"/>
            <a:ext cx="787137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Participantes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118 colaboradores administrativos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96F890F8-8BEF-A014-A2AB-1E4B4D59A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84" y="2121021"/>
            <a:ext cx="787568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Instrumento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Questionário estruturado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Escala </a:t>
            </a:r>
            <a:r>
              <a:rPr kumimoji="0" lang="pt-BR" altLang="pt-BR" sz="16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Likert</a:t>
            </a: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 de 5 pontos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56A3A620-1D12-86A8-11EE-08A2CBAD7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06" y="2707514"/>
            <a:ext cx="787137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Eixos Avaliados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Espiritualidade no ambiente de trabalho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Cultura organizacional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Liderança e gestão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C6604229-B43C-187A-E9D4-F7AF80E02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924" y="3787764"/>
            <a:ext cx="777417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Pergunta norteadora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Os valores religiosos percebidos pela liderança também são percebidos pelos colaboradores?</a:t>
            </a:r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E39A33D8-40CE-AB0F-979A-AA3AFD046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284" y="4684271"/>
            <a:ext cx="316785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(Fonte: Dados da pesquisa aplicada (2025).)</a:t>
            </a:r>
          </a:p>
        </p:txBody>
      </p:sp>
    </p:spTree>
    <p:extLst>
      <p:ext uri="{BB962C8B-B14F-4D97-AF65-F5344CB8AC3E}">
        <p14:creationId xmlns:p14="http://schemas.microsoft.com/office/powerpoint/2010/main" val="32636147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1C5E1FF-0307-5288-7952-7E45E368C274}"/>
              </a:ext>
            </a:extLst>
          </p:cNvPr>
          <p:cNvSpPr txBox="1"/>
          <p:nvPr/>
        </p:nvSpPr>
        <p:spPr>
          <a:xfrm rot="5400000">
            <a:off x="6289672" y="2553776"/>
            <a:ext cx="4459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Livvic" pitchFamily="2" charset="0"/>
              </a:rPr>
              <a:t>RESULTADOS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10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8D80E8A-55AF-D3ED-3FDF-7C6C08E56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" r="900"/>
          <a:stretch/>
        </p:blipFill>
        <p:spPr>
          <a:xfrm>
            <a:off x="-14514" y="0"/>
            <a:ext cx="75909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06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1C5E1FF-0307-5288-7952-7E45E368C274}"/>
              </a:ext>
            </a:extLst>
          </p:cNvPr>
          <p:cNvSpPr txBox="1"/>
          <p:nvPr/>
        </p:nvSpPr>
        <p:spPr>
          <a:xfrm rot="5400000">
            <a:off x="6289672" y="2553776"/>
            <a:ext cx="4459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Livvic" pitchFamily="2" charset="0"/>
              </a:rPr>
              <a:t>RESULTADOS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10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4F5639-45BF-1815-57D8-5D6F27CDA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8" y="119185"/>
            <a:ext cx="7894904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PRINCIPAIS ACHADOS DA PESQUISA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ESPIRITUALIDADE NO AMBIENTE DE TRABALHO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91,8% de percepção positiva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Associação com bem-estar, equilíbrio emocional e clima organizacional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Fortalecimento dos relacionamentos interpessoais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F3F2AA-3A62-D558-671A-5941E60C6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8" y="1512760"/>
            <a:ext cx="780562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CULTURA ORGANIZACIONAL E GESTÃO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90,2% de percepção positiva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Cultura baseada em ética, respeito e propósito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Influência na liderança, motivação e desempenho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C2FB87-02A9-1ABF-9A24-3B4A6F856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29" y="2623655"/>
            <a:ext cx="780562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EVIDÊNCIA CENTRAL</a:t>
            </a:r>
          </a:p>
          <a:p>
            <a:pPr marL="285750" marR="0" lvl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Os valores religiosos são percebidos pelos colaboradores como elementos presentes na cultura organizacional e nas práticas de gestão da empresa.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508009-EE19-5909-A494-FB799499E5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07" y="3462911"/>
            <a:ext cx="789490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CONCLUSÃO DOS RESULTADOS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pt-BR" altLang="pt-BR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Os achados quantitativos corroboram as evidências identificadas na entrevista com o fundador.</a:t>
            </a: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268586A9-9314-1944-A16B-FBCAB3429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598" y="4508054"/>
            <a:ext cx="80946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2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ivvic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ivvic" pitchFamily="2" charset="0"/>
              </a:rPr>
              <a:t>(Fonte: Dados da pesquisa aplicada (n = 118) e entrevista semiestruturada com o fundador da Rede de Postos Marajó (2025).)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DB31D400-5DF0-55F5-ADE0-BF14C24E2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31633" y="204257"/>
            <a:ext cx="853572" cy="49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727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1C5E1FF-0307-5288-7952-7E45E368C274}"/>
              </a:ext>
            </a:extLst>
          </p:cNvPr>
          <p:cNvSpPr txBox="1"/>
          <p:nvPr/>
        </p:nvSpPr>
        <p:spPr>
          <a:xfrm rot="5400000">
            <a:off x="6289672" y="2423667"/>
            <a:ext cx="4459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Livvic" pitchFamily="2" charset="0"/>
              </a:rPr>
              <a:t>CONSIDERAÇÕES</a:t>
            </a:r>
          </a:p>
          <a:p>
            <a:pPr algn="ctr"/>
            <a:r>
              <a:rPr lang="pt-BR" sz="3200" b="1" dirty="0">
                <a:solidFill>
                  <a:schemeClr val="bg1"/>
                </a:solidFill>
                <a:latin typeface="Livvic" pitchFamily="2" charset="0"/>
              </a:rPr>
              <a:t>FINAIS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11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306E311-7720-E68C-1CD3-7497E44A2229}"/>
              </a:ext>
            </a:extLst>
          </p:cNvPr>
          <p:cNvSpPr txBox="1"/>
          <p:nvPr/>
        </p:nvSpPr>
        <p:spPr>
          <a:xfrm>
            <a:off x="85939" y="246743"/>
            <a:ext cx="7751775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latin typeface="Livvic" pitchFamily="2" charset="0"/>
              </a:rPr>
              <a:t>PRINCIPAIS CONCLUSÕES</a:t>
            </a:r>
          </a:p>
          <a:p>
            <a:endParaRPr lang="pt-BR" sz="2000" b="1" dirty="0">
              <a:latin typeface="Livvic" pitchFamily="2" charset="0"/>
            </a:endParaRPr>
          </a:p>
          <a:p>
            <a:endParaRPr lang="pt-BR" sz="2000" b="1" dirty="0">
              <a:latin typeface="Livvic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Livvic" pitchFamily="2" charset="0"/>
              </a:rPr>
              <a:t>Os valores religiosos exercem influência significativa na cultura organizacional da Rede de Postos Marajó.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>
              <a:latin typeface="Livvic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Livvic" pitchFamily="2" charset="0"/>
              </a:rPr>
              <a:t>Esses valores manifestam-se por meio de ritos, símbolos, práticas cotidianas e princípios que orientam a gestão.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>
              <a:latin typeface="Livvic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Livvic" pitchFamily="2" charset="0"/>
              </a:rPr>
              <a:t>Os colaboradores associam a presença desses valores a melhorias no clima organizacional, bem-estar e relacionamentos interpessoais.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>
              <a:latin typeface="Livvic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Livvic" pitchFamily="2" charset="0"/>
              </a:rPr>
              <a:t>A religiosidade mostrou-se relacionada a aspectos como ética, respeito, propósito, liderança e motivação profissional.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FD5604-911D-2C88-FD36-8FEE50D0DC9F}"/>
              </a:ext>
            </a:extLst>
          </p:cNvPr>
          <p:cNvSpPr txBox="1"/>
          <p:nvPr/>
        </p:nvSpPr>
        <p:spPr>
          <a:xfrm>
            <a:off x="85939" y="4793930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Livvic" pitchFamily="2" charset="0"/>
              </a:rPr>
              <a:t>(Fonte: Elaborado pelo autor (2026).)</a:t>
            </a:r>
          </a:p>
        </p:txBody>
      </p:sp>
    </p:spTree>
    <p:extLst>
      <p:ext uri="{BB962C8B-B14F-4D97-AF65-F5344CB8AC3E}">
        <p14:creationId xmlns:p14="http://schemas.microsoft.com/office/powerpoint/2010/main" val="34141353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1C5E1FF-0307-5288-7952-7E45E368C274}"/>
              </a:ext>
            </a:extLst>
          </p:cNvPr>
          <p:cNvSpPr txBox="1"/>
          <p:nvPr/>
        </p:nvSpPr>
        <p:spPr>
          <a:xfrm rot="5400000">
            <a:off x="6289672" y="2423667"/>
            <a:ext cx="44595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Livvic" pitchFamily="2" charset="0"/>
              </a:rPr>
              <a:t>CONSIDERAÇÕES</a:t>
            </a:r>
          </a:p>
          <a:p>
            <a:pPr algn="ctr"/>
            <a:r>
              <a:rPr lang="pt-BR" sz="3200" b="1" dirty="0">
                <a:solidFill>
                  <a:schemeClr val="bg1"/>
                </a:solidFill>
                <a:latin typeface="Livvic" pitchFamily="2" charset="0"/>
              </a:rPr>
              <a:t>FINAIS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11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FD5604-911D-2C88-FD36-8FEE50D0DC9F}"/>
              </a:ext>
            </a:extLst>
          </p:cNvPr>
          <p:cNvSpPr txBox="1"/>
          <p:nvPr/>
        </p:nvSpPr>
        <p:spPr>
          <a:xfrm>
            <a:off x="85939" y="4793930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latin typeface="Livvic" pitchFamily="2" charset="0"/>
              </a:rPr>
              <a:t>(Fonte: Elaborado pelo autor (2026).)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1D5DD99-E580-63F3-3229-6795A8DF9A60}"/>
              </a:ext>
            </a:extLst>
          </p:cNvPr>
          <p:cNvSpPr txBox="1"/>
          <p:nvPr/>
        </p:nvSpPr>
        <p:spPr>
          <a:xfrm>
            <a:off x="85939" y="176893"/>
            <a:ext cx="752513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latin typeface="Livvic" pitchFamily="2" charset="0"/>
              </a:rPr>
              <a:t>CONTRIBUIÇÃO DO ESTUDO</a:t>
            </a:r>
          </a:p>
          <a:p>
            <a:endParaRPr lang="pt-BR" sz="1600" b="1" dirty="0">
              <a:latin typeface="Livvic" pitchFamily="2" charset="0"/>
            </a:endParaRPr>
          </a:p>
          <a:p>
            <a:endParaRPr lang="pt-BR" sz="1600" b="1" dirty="0">
              <a:latin typeface="Livvic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Livvic" pitchFamily="2" charset="0"/>
              </a:rPr>
              <a:t>Amplia a discussão acadêmica sobre religiosidade e gestão organizacional em contextos empresariais brasileiros.</a:t>
            </a:r>
          </a:p>
          <a:p>
            <a:endParaRPr lang="pt-BR" sz="1600" dirty="0">
              <a:latin typeface="Livvic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Livvic" pitchFamily="2" charset="0"/>
              </a:rPr>
              <a:t>Evidencia como valores simbólicos podem influenciar práticas de gestão e cultura organizacional.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E69FED-3B49-D0C3-2F90-471659A94AD9}"/>
              </a:ext>
            </a:extLst>
          </p:cNvPr>
          <p:cNvSpPr txBox="1"/>
          <p:nvPr/>
        </p:nvSpPr>
        <p:spPr>
          <a:xfrm>
            <a:off x="89285" y="2947076"/>
            <a:ext cx="75217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latin typeface="Livvic" pitchFamily="2" charset="0"/>
              </a:rPr>
              <a:t>Os resultados indicam que os valores religiosos, quando associados ao respeito, à diversidade e à participação voluntária, podem contribuir positivamente para o ambiente organizacional e para as práticas de gestão.</a:t>
            </a:r>
          </a:p>
        </p:txBody>
      </p:sp>
    </p:spTree>
    <p:extLst>
      <p:ext uri="{BB962C8B-B14F-4D97-AF65-F5344CB8AC3E}">
        <p14:creationId xmlns:p14="http://schemas.microsoft.com/office/powerpoint/2010/main" val="574657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B62EED9-972A-1474-9B51-7EE4F44439AC}"/>
              </a:ext>
            </a:extLst>
          </p:cNvPr>
          <p:cNvSpPr/>
          <p:nvPr/>
        </p:nvSpPr>
        <p:spPr>
          <a:xfrm>
            <a:off x="7984189" y="101600"/>
            <a:ext cx="1070527" cy="4934858"/>
          </a:xfrm>
          <a:prstGeom prst="roundRect">
            <a:avLst/>
          </a:prstGeom>
          <a:solidFill>
            <a:srgbClr val="F2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1C5E1FF-0307-5288-7952-7E45E368C274}"/>
              </a:ext>
            </a:extLst>
          </p:cNvPr>
          <p:cNvSpPr txBox="1"/>
          <p:nvPr/>
        </p:nvSpPr>
        <p:spPr>
          <a:xfrm rot="5400000">
            <a:off x="6289672" y="2700665"/>
            <a:ext cx="4459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Livvic" pitchFamily="2" charset="0"/>
              </a:rPr>
              <a:t>AGRADECIMENTOS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12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AE1A37B-D55F-011B-132D-DF83B5197DE6}"/>
              </a:ext>
            </a:extLst>
          </p:cNvPr>
          <p:cNvSpPr txBox="1"/>
          <p:nvPr/>
        </p:nvSpPr>
        <p:spPr>
          <a:xfrm>
            <a:off x="362937" y="335900"/>
            <a:ext cx="734759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Livvic" pitchFamily="2" charset="0"/>
              </a:rPr>
              <a:t>À Deus, por me guiar e fortalecer durante toda esta jornada.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Livvic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Livvic" pitchFamily="2" charset="0"/>
              </a:rPr>
              <a:t>Aos meus pais, familiares e avós, pelo amor, apoio e ensinamentos que me trouxeram até aqui.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Livvic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Livvic" pitchFamily="2" charset="0"/>
              </a:rPr>
              <a:t> À minha noiva, Ingrid, por caminhar ao meu lado, me apoiar e compartilhar comigo cada desafio e conquista.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Livvic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Livvic" pitchFamily="2" charset="0"/>
              </a:rPr>
              <a:t>À professora Tereza Cristina, pela orientação, dedicação e contribuição para a realização deste trabalho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Livvic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Livvic" pitchFamily="2" charset="0"/>
              </a:rPr>
              <a:t>Aos professores Vanessa </a:t>
            </a:r>
            <a:r>
              <a:rPr lang="pt-BR" dirty="0" err="1">
                <a:latin typeface="Livvic" pitchFamily="2" charset="0"/>
              </a:rPr>
              <a:t>Pazin</a:t>
            </a:r>
            <a:r>
              <a:rPr lang="pt-BR" dirty="0">
                <a:latin typeface="Livvic" pitchFamily="2" charset="0"/>
              </a:rPr>
              <a:t> e Paulo Gonzaga, por aceitarem compor esta banca e pelas valiosas contribuições acadêmicas.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Livvic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Livvic" pitchFamily="2" charset="0"/>
              </a:rPr>
              <a:t>Aos amigos e colegas, pela parceria e pelos momentos compartilhados ao longo desta trajetória.</a:t>
            </a:r>
          </a:p>
        </p:txBody>
      </p:sp>
    </p:spTree>
    <p:extLst>
      <p:ext uri="{BB962C8B-B14F-4D97-AF65-F5344CB8AC3E}">
        <p14:creationId xmlns:p14="http://schemas.microsoft.com/office/powerpoint/2010/main" val="2847570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>
            <a:extLst>
              <a:ext uri="{FF2B5EF4-FFF2-40B4-BE49-F238E27FC236}">
                <a16:creationId xmlns:a16="http://schemas.microsoft.com/office/drawing/2014/main" id="{395104B9-9ADD-E311-E8BF-E0C873E5EA73}"/>
              </a:ext>
            </a:extLst>
          </p:cNvPr>
          <p:cNvSpPr txBox="1"/>
          <p:nvPr/>
        </p:nvSpPr>
        <p:spPr>
          <a:xfrm>
            <a:off x="8165508" y="522514"/>
            <a:ext cx="889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Livvic" pitchFamily="2" charset="0"/>
              </a:rPr>
              <a:t>13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01D96FD-1AB2-36E5-298D-7DD5395D4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5143501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061F756-4151-F019-2AFF-14963F6D05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54" r="2889" b="35898"/>
          <a:stretch/>
        </p:blipFill>
        <p:spPr>
          <a:xfrm>
            <a:off x="7590971" y="2993699"/>
            <a:ext cx="1463744" cy="114287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A6623AE9-8667-6A48-FFAF-2E94D24BD9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91" b="12803"/>
          <a:stretch/>
        </p:blipFill>
        <p:spPr>
          <a:xfrm>
            <a:off x="6006746" y="2993699"/>
            <a:ext cx="1539743" cy="1142873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F5D17E2-540D-27F7-B593-06A44B40FC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79" b="33333"/>
          <a:stretch/>
        </p:blipFill>
        <p:spPr>
          <a:xfrm>
            <a:off x="6580188" y="1384300"/>
            <a:ext cx="2470060" cy="15621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9247A9A-293F-61C9-B1DE-FD1D607E34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21" b="33334"/>
          <a:stretch/>
        </p:blipFill>
        <p:spPr>
          <a:xfrm>
            <a:off x="1980407" y="50800"/>
            <a:ext cx="2388393" cy="132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7210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ngineering Project Proposal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</TotalTime>
  <Words>1159</Words>
  <Application>Microsoft Office PowerPoint</Application>
  <PresentationFormat>Apresentação na tela (16:9)</PresentationFormat>
  <Paragraphs>364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Aptos</vt:lpstr>
      <vt:lpstr>Arial</vt:lpstr>
      <vt:lpstr>Livvic</vt:lpstr>
      <vt:lpstr>Symbol</vt:lpstr>
      <vt:lpstr>Wingdings</vt:lpstr>
      <vt:lpstr>Engineering Project Proposal by Slidesgo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Lenovo</dc:creator>
  <cp:lastModifiedBy>Lenovo</cp:lastModifiedBy>
  <cp:revision>1</cp:revision>
  <dcterms:modified xsi:type="dcterms:W3CDTF">2026-06-07T22:38:08Z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2026-06-07T18:36:34Z</dcterms:created>
  <dc:creator>Unknown Creator</dc:creator>
  <dc:description/>
  <dc:language>en-US</dc:language>
  <cp:lastModifiedBy>Unknown Creator</cp:lastModifiedBy>
  <dcterms:modified xsi:type="dcterms:W3CDTF">2026-06-07T18:36:34Z</dcterms:modified>
  <cp:revision>0</cp:revision>
  <dc:subject/>
  <dc:title>Untitled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es">
    <vt:r8>12</vt:r8>
  </property>
</Properties>
</file>