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2" r:id="rId8"/>
    <p:sldId id="263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5" r:id="rId1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7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9A6A3D-F873-771D-19D8-EB0D0770C3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70F5A59-7CF4-2754-6313-81BA02C160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D255E57-ADDC-AE66-D851-328D50041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0D5D-EEB8-4F4E-BDF2-7F72A5EA270B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28BB6F-0BF8-B0E8-1AA4-0F32CAC7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52B763-62F5-57B1-EA2E-8D69C6343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A6A1-D9FF-FE4E-A1BF-19C8D6EF0F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5002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94F4F1-E9D1-30C7-8654-B4757495B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B27ED22-4CD2-688C-6638-0D2D05FD6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A84026-97C7-4AA2-B35C-BC1F002F6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0D5D-EEB8-4F4E-BDF2-7F72A5EA270B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325AD4-99C1-C245-A167-29F071455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DAF54B-B855-4EE1-8D47-952B59787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A6A1-D9FF-FE4E-A1BF-19C8D6EF0F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814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FD7E2-0F49-F317-D2F2-C5B1ED626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B38F23A-8D7B-1CCC-7EE8-0C944125A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53E02B-233C-86A4-98E6-F90EBD78D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0D5D-EEB8-4F4E-BDF2-7F72A5EA270B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041EDF-1A84-7FB4-B96E-E0975C2A2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FE5124-FD38-D92E-7979-C5414A609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A6A1-D9FF-FE4E-A1BF-19C8D6EF0F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7639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F858C1-9AA5-3625-45DC-70256DDF0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76FC1E-F41B-A2B0-60BC-F1E6659BFC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F349F70-8FEE-BED6-98CA-15D5DEEE4E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DAF664D-4B71-37D5-A406-D4F0FF8A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0D5D-EEB8-4F4E-BDF2-7F72A5EA270B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413DB97-921B-DB41-4433-62420D94E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065F5A-5A90-8BC2-69E0-A3ABBC0E9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A6A1-D9FF-FE4E-A1BF-19C8D6EF0F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0924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BE0488-3FAA-A2EB-929F-400D147E7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0DDAA80-0B36-0F7D-AB2B-C5613F279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7F0C65D-CB5C-ED54-A5A5-9283D3CE60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30D5A90-9947-47F3-C850-C6CB906791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FB8DF16-E655-2CB1-0B0B-6557A6AC82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8DCFD9C-0160-8D2F-A725-C36EDD461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0D5D-EEB8-4F4E-BDF2-7F72A5EA270B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3CDDA82-F600-B72F-5F14-7EEE420AC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A8E756B-9601-8129-D365-8C2D6D1E2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A6A1-D9FF-FE4E-A1BF-19C8D6EF0F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8500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682E44-69A7-2339-CE3B-913C15674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8C4D5A0-0AD3-376B-B78E-75F6C7AF1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0D5D-EEB8-4F4E-BDF2-7F72A5EA270B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07B11DF-6482-DA8A-6BB3-89BADDB07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FEF9272-F6B3-EA70-5A0D-D65282294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A6A1-D9FF-FE4E-A1BF-19C8D6EF0F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8393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2521016-D213-6666-C040-0E236ED21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0D5D-EEB8-4F4E-BDF2-7F72A5EA270B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67502BB-285E-BBC6-D7CC-AE3A1CDF6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EE2B5E8-047A-1CC9-921A-EF983C42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A6A1-D9FF-FE4E-A1BF-19C8D6EF0F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8524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C7FC2F-DD2E-9041-4657-F80596279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7AA4E5-0ED6-9495-1525-310D1B840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C2AB68F-971F-333F-46F2-E53F91F6F6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1BF300F-324F-9D4F-583E-AFC5C465B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0D5D-EEB8-4F4E-BDF2-7F72A5EA270B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D9507C-F3D4-A781-E9BD-CD69983EA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E86652E-0993-FE25-6E8C-2E6B9A2DB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A6A1-D9FF-FE4E-A1BF-19C8D6EF0F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8634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D20B8E-F055-CE11-4088-7EF1112E9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8254B8F-69B6-0B08-797E-326E186A5C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8B6F9C2-C9F9-54C7-9DDB-A85D89A992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15E1E1D-3847-7A92-46C2-7D9414B90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0D5D-EEB8-4F4E-BDF2-7F72A5EA270B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E997AD3-0F6C-CF24-ABAB-797FD64F4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C4623F3-6CC6-974B-7CAD-93BCFDA60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A6A1-D9FF-FE4E-A1BF-19C8D6EF0F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5658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39BDF9-995C-8C92-C816-A4F079041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A298368-ED4F-1E1E-6D04-C26897327B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C3AED4C-E463-49E1-EECE-C79237A7C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0D5D-EEB8-4F4E-BDF2-7F72A5EA270B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122301A-30AC-1342-85BF-576D2FFB3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5BAAB8-84F0-C30C-D0C2-581EF0F19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A6A1-D9FF-FE4E-A1BF-19C8D6EF0F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473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00B3417-A93E-F8F3-E88E-5E1921C8E9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AD07C73-0955-F299-609D-7ED2FADCC7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3526FB-353C-6953-A7B6-3274FEE8C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0D5D-EEB8-4F4E-BDF2-7F72A5EA270B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C637B5-E563-6CA4-494A-F7AC2688A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3E6B53-A122-08A5-49E1-CD8D43670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BA6A1-D9FF-FE4E-A1BF-19C8D6EF0F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3948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49BF5EE-7836-1B62-0BFA-9B9F20C11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CE7D323-BC8A-4EF6-996B-130FA07D8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682BBB-6C32-9B98-054E-0D838EEB89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5D0D5D-EEB8-4F4E-BDF2-7F72A5EA270B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DA8C61D-33B6-56B5-3841-75D515FBF2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28971A-919A-16F4-E4D8-CF4614D349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DBA6A1-D9FF-FE4E-A1BF-19C8D6EF0F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4384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45693B-9B60-401A-8277-37DDDD82C2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6436" y="0"/>
            <a:ext cx="10479128" cy="8434102"/>
          </a:xfrm>
        </p:spPr>
        <p:txBody>
          <a:bodyPr>
            <a:normAutofit fontScale="90000"/>
          </a:bodyPr>
          <a:lstStyle/>
          <a:p>
            <a:br>
              <a:rPr lang="pt-BR" sz="4400" b="0" i="0" u="none" strike="noStrike" dirty="0">
                <a:solidFill>
                  <a:srgbClr val="000000"/>
                </a:solidFill>
                <a:effectLst/>
                <a:latin typeface="Clear Sans Regular Bold"/>
              </a:rPr>
            </a:br>
            <a:br>
              <a:rPr lang="pt-BR" sz="4400" b="0" i="0" u="none" strike="noStrike" dirty="0">
                <a:solidFill>
                  <a:srgbClr val="000000"/>
                </a:solidFill>
                <a:effectLst/>
                <a:latin typeface="Clear Sans Regular Bold"/>
              </a:rPr>
            </a:br>
            <a:br>
              <a:rPr lang="pt-BR" sz="4400" b="0" i="0" u="none" strike="noStrike" dirty="0">
                <a:solidFill>
                  <a:srgbClr val="000000"/>
                </a:solidFill>
                <a:effectLst/>
                <a:latin typeface="Clear Sans Regular Bold"/>
              </a:rPr>
            </a:br>
            <a:r>
              <a:rPr lang="pt-BR" sz="4400" b="0" i="0" u="none" strike="noStrike" dirty="0">
                <a:solidFill>
                  <a:srgbClr val="000000"/>
                </a:solidFill>
                <a:effectLst/>
                <a:latin typeface="Clear Sans Regular Bold"/>
              </a:rPr>
              <a:t>Pontifícia Universidade Católica de Goiás</a:t>
            </a:r>
            <a:br>
              <a:rPr lang="pt-BR" sz="4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pt-BR" sz="4400" b="0" i="0" u="none" strike="noStrike" dirty="0">
                <a:solidFill>
                  <a:srgbClr val="000000"/>
                </a:solidFill>
                <a:effectLst/>
                <a:latin typeface="Clear Sans Regular Bold"/>
              </a:rPr>
              <a:t>Escola de Gestão e Negócios</a:t>
            </a:r>
            <a:br>
              <a:rPr lang="pt-BR" sz="4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pt-BR" sz="4400" b="0" i="0" u="none" strike="noStrike" dirty="0">
                <a:solidFill>
                  <a:srgbClr val="000000"/>
                </a:solidFill>
                <a:effectLst/>
                <a:latin typeface="Clear Sans Regular Bold"/>
              </a:rPr>
              <a:t>Curso de Administração</a:t>
            </a:r>
            <a:br>
              <a:rPr lang="pt-BR" sz="4400" b="0" i="0" u="none" strike="noStrike" dirty="0">
                <a:solidFill>
                  <a:srgbClr val="000000"/>
                </a:solidFill>
                <a:effectLst/>
                <a:latin typeface="Clear Sans Regular Bold"/>
              </a:rPr>
            </a:br>
            <a:r>
              <a:rPr lang="pt-BR" sz="4400" b="0" i="0" u="none" strike="noStrike" dirty="0">
                <a:solidFill>
                  <a:srgbClr val="000000"/>
                </a:solidFill>
                <a:effectLst/>
                <a:latin typeface="Clear Sans Regular Bold"/>
              </a:rPr>
              <a:t>Acadêmico: Alberto Rassi </a:t>
            </a:r>
            <a:r>
              <a:rPr lang="pt-BR" sz="4400" b="0" i="0" u="none" strike="noStrike" dirty="0" err="1">
                <a:solidFill>
                  <a:srgbClr val="000000"/>
                </a:solidFill>
                <a:effectLst/>
                <a:latin typeface="Clear Sans Regular Bold"/>
              </a:rPr>
              <a:t>Bedim</a:t>
            </a:r>
            <a:br>
              <a:rPr lang="pt-BR" sz="4400" b="0" i="0" u="none" strike="noStrike" dirty="0">
                <a:solidFill>
                  <a:srgbClr val="000000"/>
                </a:solidFill>
                <a:effectLst/>
                <a:latin typeface="Clear Sans Regular Bold"/>
              </a:rPr>
            </a:br>
            <a:br>
              <a:rPr lang="pt-BR" sz="4400" dirty="0">
                <a:solidFill>
                  <a:srgbClr val="000000"/>
                </a:solidFill>
                <a:latin typeface="Clear Sans Regular Bold"/>
              </a:rPr>
            </a:br>
            <a:r>
              <a:rPr lang="pt-BR" sz="4400" dirty="0">
                <a:solidFill>
                  <a:srgbClr val="000000"/>
                </a:solidFill>
                <a:latin typeface="Clear Sans Regular Bold"/>
              </a:rPr>
              <a:t>GESTÃO DE FINANÇAS: UM ESTUDO DE CASO EM UMA EMPRESA DE CONSTRUÇÃO CIVIL</a:t>
            </a:r>
            <a:br>
              <a:rPr lang="pt-BR" sz="4400" dirty="0">
                <a:solidFill>
                  <a:srgbClr val="000000"/>
                </a:solidFill>
                <a:latin typeface="Clear Sans Regular Bold"/>
              </a:rPr>
            </a:br>
            <a:br>
              <a:rPr lang="pt-BR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ORIENTADORA: Profª. Drª. Tereza Cristina Pinheiro de Lima</a:t>
            </a:r>
            <a:br>
              <a:rPr lang="pt-BR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Membro: Prof.º. Ms. Paulo José Gonzaga Ribeiro</a:t>
            </a:r>
            <a:br>
              <a:rPr lang="pt-BR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Membro: Prof.º. Ms. Ricardo Resende Dias</a:t>
            </a:r>
            <a:br>
              <a:rPr lang="pt-B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t-BR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br>
              <a:rPr lang="pt-BR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33531F5-F1F9-E084-0632-D9D23DD524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32" y="260514"/>
            <a:ext cx="1934702" cy="130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837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E123F8-ABFD-1707-1B91-9CA298E0B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 rtl="1"/>
            <a:br>
              <a:rPr lang="pt-BR" dirty="0"/>
            </a:br>
            <a:r>
              <a:rPr lang="pt-BR" dirty="0"/>
              <a:t>Introdução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E91E57-A12D-C0F7-15A8-A0DF4145A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6"/>
            <a:ext cx="10515600" cy="4351338"/>
          </a:xfrm>
        </p:spPr>
        <p:txBody>
          <a:bodyPr/>
          <a:lstStyle/>
          <a:p>
            <a:r>
              <a:rPr lang="pt-BR" dirty="0"/>
              <a:t>O papel das finanças dentro de uma organização é fundamental  no eficiente funcionamento e na durabilidade da empresa.</a:t>
            </a:r>
          </a:p>
          <a:p>
            <a:r>
              <a:rPr lang="pt-BR" dirty="0"/>
              <a:t>Na Del Rey Empreendimentos Imobiliários não é diferente, </a:t>
            </a:r>
            <a:r>
              <a:rPr lang="pt-BR" b="0" i="0" u="none" strike="noStrike" dirty="0">
                <a:solidFill>
                  <a:srgbClr val="000000"/>
                </a:solidFill>
                <a:effectLst/>
                <a:latin typeface="Söhne"/>
              </a:rPr>
              <a:t>um estudo está sendo conduzido para compreender, por meio de um diagnóstico, as oportunidades, ameaças, pontos fortes e pontos fracos e os desafios presentes na área de finanças. </a:t>
            </a:r>
          </a:p>
          <a:p>
            <a:r>
              <a:rPr lang="pt-BR" b="0" i="0" u="none" strike="noStrike" dirty="0">
                <a:solidFill>
                  <a:srgbClr val="000000"/>
                </a:solidFill>
                <a:effectLst/>
                <a:latin typeface="Söhne"/>
              </a:rPr>
              <a:t>É enfatizada a necessidade de alinhar as estratégias financeiras aos objetivos organizacionais 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3EF1843-A3FC-C248-18D5-C66B293B60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6"/>
            <a:ext cx="2418210" cy="159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342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3F5299-6C4F-D57E-D114-4417B73F6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pt-BR" b="0" i="0" u="none" strike="noStrike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</a:br>
            <a:r>
              <a:rPr lang="pt-BR" b="0" i="0" u="none" strike="noStrike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Objetivo geral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1013B8B-C888-8C37-2350-B7E287CA5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pt-BR" sz="3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R</a:t>
            </a:r>
            <a:r>
              <a:rPr lang="pt-BR" sz="3600" b="1" i="0" u="none" strike="noStrike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</a:rPr>
              <a:t>ealizar o diagnóstico da área de Finanças da empresa Del Rey Empreendimentos Imobiliários e propor ações de melhorias.</a:t>
            </a:r>
            <a:endParaRPr lang="pt-BR" sz="36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7A47BF3-2663-C16C-E990-208801E14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228913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01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0D48DE-53F1-C627-85FD-A3865B5F1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pt-BR" dirty="0"/>
            </a:br>
            <a:r>
              <a:rPr lang="pt-BR" dirty="0"/>
              <a:t>Objetivo específico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C05F79-2120-3A7B-01D4-F16F52F09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4995" y="1690688"/>
            <a:ext cx="10515600" cy="4351338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</a:rPr>
              <a:t>Levantar</a:t>
            </a:r>
            <a:r>
              <a:rPr lang="pt-BR" b="0" i="0" u="none" strike="noStrike" dirty="0">
                <a:solidFill>
                  <a:schemeClr val="bg1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 os dados da empresa Del Rey Empreendimentos Imobiliários e de sua área de gestão de </a:t>
            </a:r>
            <a:r>
              <a:rPr lang="pt-BR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</a:rPr>
              <a:t>finanças </a:t>
            </a:r>
            <a:r>
              <a:rPr lang="pt-BR" b="0" i="0" u="none" strike="noStrike" dirty="0">
                <a:solidFill>
                  <a:schemeClr val="bg1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com todos os componentes financeiros;</a:t>
            </a:r>
          </a:p>
          <a:p>
            <a:pPr algn="just"/>
            <a:r>
              <a:rPr lang="pt-BR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</a:rPr>
              <a:t>Realizar</a:t>
            </a:r>
            <a:r>
              <a:rPr lang="pt-BR" b="0" i="0" u="none" strike="noStrike" dirty="0">
                <a:solidFill>
                  <a:schemeClr val="bg1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o diagnóstico da área de gestão de finanças juntamente com o CEO e a diretora financeira levantando oportunidades, ameaças, pontos fortes e pontos fracos da empresa e de seus subsistemas de finanças;</a:t>
            </a:r>
          </a:p>
          <a:p>
            <a:pPr algn="just"/>
            <a:r>
              <a:rPr lang="pt-BR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</a:rPr>
              <a:t>Ajustar</a:t>
            </a:r>
            <a:r>
              <a:rPr lang="pt-BR" b="0" i="0" u="none" strike="noStrike" dirty="0">
                <a:solidFill>
                  <a:schemeClr val="bg1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os aspectos positivos e negativos do diagnóstico da área de finanças;</a:t>
            </a:r>
          </a:p>
          <a:p>
            <a:pPr algn="just"/>
            <a:r>
              <a:rPr lang="pt-BR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</a:rPr>
              <a:t>Propor</a:t>
            </a:r>
            <a:r>
              <a:rPr lang="pt-BR" b="0" i="0" u="none" strike="noStrike" dirty="0">
                <a:solidFill>
                  <a:schemeClr val="bg1">
                    <a:lumMod val="10000"/>
                  </a:schemeClr>
                </a:solidFill>
                <a:effectLst/>
                <a:latin typeface="Times New Roman" panose="02020603050405020304" pitchFamily="18" charset="0"/>
              </a:rPr>
              <a:t> ações de melhoria, com a finalidade de contribuir com a área de Finanças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A22C18D-3437-FCA3-0F22-A8D6035357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7053"/>
            <a:ext cx="2289135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051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99259E-8597-C011-62F9-0F28FFCC8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Problematização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AAFA8595-CA76-14DC-2EFE-6489BF96EA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pt-BR" sz="3200" i="0" dirty="0">
                <a:solidFill>
                  <a:schemeClr val="bg1">
                    <a:lumMod val="10000"/>
                  </a:schemeClr>
                </a:solidFill>
                <a:effectLst/>
                <a:latin typeface=".SFUI-Regular"/>
              </a:rPr>
              <a:t>Como está organizada a estrutura da área financeira na Del Rey Empreendimentos Imobiliários? </a:t>
            </a:r>
            <a:r>
              <a:rPr lang="pt-BR" sz="3200" i="0" dirty="0">
                <a:solidFill>
                  <a:schemeClr val="bg1">
                    <a:lumMod val="10000"/>
                  </a:schemeClr>
                </a:solidFill>
                <a:effectLst/>
                <a:latin typeface="Helvetica" pitchFamily="2" charset="0"/>
              </a:rPr>
              <a:t> </a:t>
            </a:r>
            <a:endParaRPr lang="pt-BR" sz="3200" dirty="0">
              <a:solidFill>
                <a:schemeClr val="bg1">
                  <a:lumMod val="10000"/>
                </a:schemeClr>
              </a:solidFill>
              <a:effectLst/>
              <a:latin typeface=".AppleSystemUIFont"/>
            </a:endParaRPr>
          </a:p>
          <a:p>
            <a:pPr algn="just"/>
            <a:r>
              <a:rPr lang="pt-BR" sz="3200" i="0" dirty="0">
                <a:solidFill>
                  <a:schemeClr val="bg1">
                    <a:lumMod val="10000"/>
                  </a:schemeClr>
                </a:solidFill>
                <a:effectLst/>
                <a:latin typeface=".SFUI-Regular"/>
              </a:rPr>
              <a:t> </a:t>
            </a:r>
            <a:r>
              <a:rPr lang="pt-BR" sz="3200" dirty="0">
                <a:solidFill>
                  <a:schemeClr val="bg1">
                    <a:lumMod val="10000"/>
                  </a:schemeClr>
                </a:solidFill>
                <a:latin typeface=".SFUI-Semibold"/>
              </a:rPr>
              <a:t>Como estão estruturados os processos, forças e fraquezas, oportunidades, ameaças  e quais são os desafios enfrentados</a:t>
            </a:r>
            <a:r>
              <a:rPr lang="pt-BR" sz="3200" i="0" dirty="0">
                <a:solidFill>
                  <a:schemeClr val="bg1">
                    <a:lumMod val="10000"/>
                  </a:schemeClr>
                </a:solidFill>
                <a:effectLst/>
                <a:latin typeface=".SFUI-Regular"/>
              </a:rPr>
              <a:t> pela empresa no que diz respeito ao controle de custos, gestão de fluxo de caixa e oscilações do mercado de construção civil? </a:t>
            </a:r>
            <a:r>
              <a:rPr lang="pt-BR" sz="3200" i="0" dirty="0">
                <a:solidFill>
                  <a:schemeClr val="bg1">
                    <a:lumMod val="10000"/>
                  </a:schemeClr>
                </a:solidFill>
                <a:effectLst/>
                <a:latin typeface="Helvetica" pitchFamily="2" charset="0"/>
              </a:rPr>
              <a:t> </a:t>
            </a:r>
            <a:endParaRPr lang="pt-BR" sz="3200" dirty="0">
              <a:solidFill>
                <a:schemeClr val="bg1">
                  <a:lumMod val="10000"/>
                </a:schemeClr>
              </a:solidFill>
              <a:effectLst/>
              <a:latin typeface=".AppleSystemUIFont"/>
            </a:endParaRPr>
          </a:p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72EE24B-ED1B-EA20-3E48-A03B16CE6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6"/>
            <a:ext cx="2060005" cy="119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190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29EE99-0AFC-480C-86BC-7E07FE02C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Fundamentação Teórica </a:t>
            </a:r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B5FF4A09-A66F-8784-7746-45C9AACD9A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67" y="2038514"/>
            <a:ext cx="10515600" cy="468966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601075A-F927-23EC-EA88-D4A640C2F6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67" y="1027196"/>
            <a:ext cx="1701800" cy="95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619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4BB90A-9F46-8211-2171-B6EE3CF8E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DIAGNÓSTICO ORGANIZACIONAL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58BDBF-A7AF-B02F-12B7-70E7C5183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278" y="1690688"/>
            <a:ext cx="10515600" cy="4351338"/>
          </a:xfrm>
        </p:spPr>
        <p:txBody>
          <a:bodyPr/>
          <a:lstStyle/>
          <a:p>
            <a:r>
              <a:rPr lang="pt-BR" dirty="0"/>
              <a:t>Abrange processos como Planejamento estratégico, fluxo de caixa, Controle de Custos, Análise Swot e etc.</a:t>
            </a:r>
          </a:p>
          <a:p>
            <a:r>
              <a:rPr lang="pt-BR" dirty="0"/>
              <a:t>Considerando os riscos, ameaças e problemas da organização, se faz o diagnóstico para identificar as </a:t>
            </a:r>
            <a:r>
              <a:rPr lang="pt-BR" dirty="0">
                <a:solidFill>
                  <a:srgbClr val="000000"/>
                </a:solidFill>
                <a:latin typeface="Corbel" panose="020B0503020204020204" pitchFamily="34" charset="0"/>
              </a:rPr>
              <a:t>melhorias</a:t>
            </a:r>
            <a:r>
              <a:rPr lang="pt-BR" b="0" i="0" u="none" strike="noStrike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 e propor ações para aprimorar à gestão financeira utilizando a Análise Swot.</a:t>
            </a:r>
          </a:p>
          <a:p>
            <a:r>
              <a:rPr lang="pt-BR" b="0" i="0" u="none" strike="noStrike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Diagnóstico revela a situação atual do negócio e avalia se processos e estratégias são adequados.</a:t>
            </a:r>
          </a:p>
          <a:p>
            <a:r>
              <a:rPr lang="pt-BR" b="0" i="0" u="none" strike="noStrike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Para uma sustentabilidade econômica mais equilibrada tem que haver comunicação entre os setores da empresa.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BFA5E12-D44B-3CCD-81AA-929D930C70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78" y="153193"/>
            <a:ext cx="1262184" cy="73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821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4F415D-ED83-7912-0A8D-5A3B374BF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Metodologia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B21B661-3433-A0B2-03E9-09FDF48C30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81" y="365125"/>
            <a:ext cx="1725963" cy="1407474"/>
          </a:xfrm>
          <a:prstGeom prst="rect">
            <a:avLst/>
          </a:prstGeom>
        </p:spPr>
      </p:pic>
      <p:pic>
        <p:nvPicPr>
          <p:cNvPr id="8" name="Espaço Reservado para Conteúdo 7">
            <a:extLst>
              <a:ext uri="{FF2B5EF4-FFF2-40B4-BE49-F238E27FC236}">
                <a16:creationId xmlns:a16="http://schemas.microsoft.com/office/drawing/2014/main" id="{8B3DF7A3-A967-BB5B-ED5C-36B1F6C4C7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018" y="2403134"/>
            <a:ext cx="9345963" cy="3162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76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C2A443-141E-FAAD-A5EA-D3A54F4AE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785" y="258616"/>
            <a:ext cx="10515600" cy="1325563"/>
          </a:xfrm>
        </p:spPr>
        <p:txBody>
          <a:bodyPr/>
          <a:lstStyle/>
          <a:p>
            <a:pPr algn="ctr"/>
            <a:r>
              <a:rPr lang="pt-BR" dirty="0"/>
              <a:t>Metodologia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491A85-2E8C-334A-7C8A-E1355948B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4615" y="1584179"/>
            <a:ext cx="10515600" cy="4351338"/>
          </a:xfrm>
        </p:spPr>
        <p:txBody>
          <a:bodyPr>
            <a:normAutofit fontScale="70000" lnSpcReduction="20000"/>
          </a:bodyPr>
          <a:lstStyle/>
          <a:p>
            <a:r>
              <a:rPr lang="pt-BR" b="1" i="0" u="none" strike="noStrike" dirty="0">
                <a:solidFill>
                  <a:srgbClr val="000000"/>
                </a:solidFill>
                <a:effectLst/>
                <a:latin typeface="Söhne"/>
              </a:rPr>
              <a:t>Procedimentos Técnicos:</a:t>
            </a:r>
            <a:endParaRPr lang="pt-BR" b="0" i="0" u="none" strike="noStrike" dirty="0">
              <a:solidFill>
                <a:srgbClr val="000000"/>
              </a:solidFill>
              <a:effectLst/>
              <a:latin typeface="Söhne"/>
            </a:endParaRPr>
          </a:p>
          <a:p>
            <a:r>
              <a:rPr lang="pt-BR" b="0" i="0" u="none" strike="noStrike" dirty="0">
                <a:solidFill>
                  <a:srgbClr val="000000"/>
                </a:solidFill>
                <a:effectLst/>
                <a:latin typeface="Söhne"/>
              </a:rPr>
              <a:t>Revisão bibliográfica dos temas em questão</a:t>
            </a:r>
          </a:p>
          <a:p>
            <a:r>
              <a:rPr lang="pt-BR" b="1" i="0" u="none" strike="noStrike" dirty="0">
                <a:solidFill>
                  <a:srgbClr val="000000"/>
                </a:solidFill>
                <a:effectLst/>
                <a:latin typeface="Söhne"/>
              </a:rPr>
              <a:t>Local da Pesquisa de Campo:</a:t>
            </a:r>
          </a:p>
          <a:p>
            <a:r>
              <a:rPr lang="pt-BR" dirty="0">
                <a:solidFill>
                  <a:srgbClr val="000000"/>
                </a:solidFill>
                <a:latin typeface="Söhne"/>
              </a:rPr>
              <a:t>Del</a:t>
            </a:r>
            <a:r>
              <a:rPr lang="pt-BR" b="1" dirty="0">
                <a:solidFill>
                  <a:srgbClr val="000000"/>
                </a:solidFill>
                <a:latin typeface="Söhne"/>
              </a:rPr>
              <a:t> </a:t>
            </a:r>
            <a:r>
              <a:rPr lang="pt-BR" dirty="0">
                <a:solidFill>
                  <a:srgbClr val="000000"/>
                </a:solidFill>
                <a:latin typeface="Söhne"/>
              </a:rPr>
              <a:t>Rey</a:t>
            </a:r>
            <a:r>
              <a:rPr lang="pt-BR" b="1" dirty="0">
                <a:solidFill>
                  <a:srgbClr val="000000"/>
                </a:solidFill>
                <a:latin typeface="Söhne"/>
              </a:rPr>
              <a:t> </a:t>
            </a:r>
            <a:r>
              <a:rPr lang="pt-BR" dirty="0">
                <a:solidFill>
                  <a:srgbClr val="000000"/>
                </a:solidFill>
                <a:latin typeface="Söhne"/>
              </a:rPr>
              <a:t>Empreendimentos</a:t>
            </a:r>
            <a:r>
              <a:rPr lang="pt-BR" b="1" dirty="0">
                <a:solidFill>
                  <a:srgbClr val="000000"/>
                </a:solidFill>
                <a:latin typeface="Söhne"/>
              </a:rPr>
              <a:t> </a:t>
            </a:r>
            <a:r>
              <a:rPr lang="pt-BR" dirty="0">
                <a:solidFill>
                  <a:srgbClr val="000000"/>
                </a:solidFill>
                <a:latin typeface="Söhne"/>
              </a:rPr>
              <a:t>Imobiliários</a:t>
            </a:r>
            <a:r>
              <a:rPr lang="pt-BR" b="1" dirty="0">
                <a:solidFill>
                  <a:srgbClr val="000000"/>
                </a:solidFill>
                <a:latin typeface="Söhne"/>
              </a:rPr>
              <a:t> </a:t>
            </a:r>
            <a:r>
              <a:rPr lang="pt-BR" dirty="0">
                <a:solidFill>
                  <a:srgbClr val="000000"/>
                </a:solidFill>
                <a:latin typeface="Söhne"/>
              </a:rPr>
              <a:t>LTDA</a:t>
            </a:r>
            <a:r>
              <a:rPr lang="pt-BR" b="1" dirty="0">
                <a:solidFill>
                  <a:srgbClr val="000000"/>
                </a:solidFill>
                <a:latin typeface="Söhne"/>
              </a:rPr>
              <a:t>, </a:t>
            </a:r>
            <a:r>
              <a:rPr lang="pt-BR" dirty="0">
                <a:solidFill>
                  <a:srgbClr val="000000"/>
                </a:solidFill>
                <a:latin typeface="Söhne"/>
              </a:rPr>
              <a:t>com foco na área de gestão financeira.</a:t>
            </a:r>
          </a:p>
          <a:p>
            <a:r>
              <a:rPr lang="pt-BR" b="1" i="0" u="none" strike="noStrike" dirty="0">
                <a:solidFill>
                  <a:srgbClr val="000000"/>
                </a:solidFill>
                <a:effectLst/>
                <a:latin typeface="Söhne"/>
              </a:rPr>
              <a:t>Coleta de Dados:</a:t>
            </a:r>
            <a:endParaRPr lang="pt-BR" b="0" i="0" u="none" strike="noStrike" dirty="0">
              <a:solidFill>
                <a:srgbClr val="000000"/>
              </a:solidFill>
              <a:effectLst/>
              <a:latin typeface="Söhne"/>
            </a:endParaRPr>
          </a:p>
          <a:p>
            <a:r>
              <a:rPr lang="pt-BR" b="0" i="0" u="none" strike="noStrike" dirty="0">
                <a:solidFill>
                  <a:srgbClr val="000000"/>
                </a:solidFill>
                <a:effectLst/>
                <a:latin typeface="Söhne"/>
              </a:rPr>
              <a:t>Utilização de técnicas como coleta documental, observação, entrevistas e questionários.</a:t>
            </a:r>
          </a:p>
          <a:p>
            <a:r>
              <a:rPr lang="pt-BR" b="1" i="0" u="none" strike="noStrike" dirty="0">
                <a:solidFill>
                  <a:srgbClr val="000000"/>
                </a:solidFill>
                <a:effectLst/>
                <a:latin typeface="Söhne"/>
              </a:rPr>
              <a:t>Pesquisa de Campo:</a:t>
            </a:r>
            <a:endParaRPr lang="pt-BR" b="0" i="0" u="none" strike="noStrike" dirty="0">
              <a:solidFill>
                <a:srgbClr val="000000"/>
              </a:solidFill>
              <a:effectLst/>
              <a:latin typeface="Söhne"/>
            </a:endParaRPr>
          </a:p>
          <a:p>
            <a:r>
              <a:rPr lang="pt-BR" b="0" i="0" u="none" strike="noStrike" dirty="0">
                <a:solidFill>
                  <a:srgbClr val="000000"/>
                </a:solidFill>
                <a:effectLst/>
                <a:latin typeface="Söhne"/>
              </a:rPr>
              <a:t>Investigação com gestores, usando entrevistas </a:t>
            </a:r>
            <a:r>
              <a:rPr lang="pt-BR" b="0" i="0" u="none" strike="noStrike" dirty="0" err="1">
                <a:solidFill>
                  <a:srgbClr val="000000"/>
                </a:solidFill>
                <a:effectLst/>
                <a:latin typeface="Söhne"/>
              </a:rPr>
              <a:t>semiestruturadas</a:t>
            </a:r>
            <a:r>
              <a:rPr lang="pt-BR" b="0" i="0" u="none" strike="noStrike" dirty="0">
                <a:solidFill>
                  <a:srgbClr val="000000"/>
                </a:solidFill>
                <a:effectLst/>
                <a:latin typeface="Söhne"/>
              </a:rPr>
              <a:t>, gravadas e transcritas com autorização da empresa.</a:t>
            </a:r>
          </a:p>
          <a:p>
            <a:r>
              <a:rPr lang="pt-BR" b="1" dirty="0"/>
              <a:t>Questões Abordadas</a:t>
            </a:r>
            <a:endParaRPr lang="pt-BR" dirty="0"/>
          </a:p>
          <a:p>
            <a:r>
              <a:rPr lang="pt-BR" dirty="0"/>
              <a:t>Gestão financeira da empresa; Planejamento financeiro; Fluxo de caixa; Controle de custos; Indicadores financeiros; Tomada de decisões e investimentos; Análise SWOT; Integração entre setores; Tecnologia e ERP; Perspectivas de crescimento organizacional.</a:t>
            </a:r>
          </a:p>
          <a:p>
            <a:endParaRPr lang="pt-BR" b="0" i="0" u="none" strike="noStrike" dirty="0">
              <a:solidFill>
                <a:srgbClr val="000000"/>
              </a:solidFill>
              <a:effectLst/>
              <a:latin typeface="Corbel" panose="020B0503020204020204" pitchFamily="34" charset="0"/>
            </a:endParaRPr>
          </a:p>
          <a:p>
            <a:endParaRPr lang="pt-BR" b="0" i="0" u="none" strike="noStrike" dirty="0">
              <a:solidFill>
                <a:srgbClr val="000000"/>
              </a:solidFill>
              <a:effectLst/>
              <a:latin typeface="Corbel" panose="020B0503020204020204" pitchFamily="34" charset="0"/>
            </a:endParaRPr>
          </a:p>
          <a:p>
            <a:endParaRPr lang="pt-BR" b="1" dirty="0">
              <a:solidFill>
                <a:srgbClr val="000000"/>
              </a:solidFill>
              <a:latin typeface="Söhne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CFD3D8E-29E5-A29C-F833-A586A70715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16" y="258616"/>
            <a:ext cx="1758462" cy="101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763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342534-C28C-FFBC-B5E0-56D4A4120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>
                <a:solidFill>
                  <a:srgbClr val="000000"/>
                </a:solidFill>
                <a:latin typeface="Corbel" panose="020B0503020204020204" pitchFamily="34" charset="0"/>
              </a:rPr>
              <a:t>Coleta e an</a:t>
            </a:r>
            <a:r>
              <a:rPr lang="pt-BR" b="0" i="0" u="none" strike="noStrike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álise de dados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32690D-0685-3AF1-907D-AF6B304BC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/>
          </a:bodyPr>
          <a:lstStyle/>
          <a:p>
            <a:r>
              <a:rPr lang="pt-BR" dirty="0"/>
              <a:t>A </a:t>
            </a:r>
            <a:r>
              <a:rPr lang="pt-BR" b="1" dirty="0"/>
              <a:t>Del Rey Empreendimentos Imobiliários</a:t>
            </a:r>
            <a:r>
              <a:rPr lang="pt-BR" dirty="0"/>
              <a:t> é uma empresa familiar localizada em Goiânia-GO, com mais de 35 anos de atuação no mercado imobiliário e de Construção Civil. Atua na construção e locação de galpões comerciais e industriais, possuindo cerca de 21 imóveis atualmente.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D2028F0-EBB3-EF82-0200-3B9B06CF6A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23" y="365125"/>
            <a:ext cx="2353082" cy="136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42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3DBFF6-A7CF-0C29-AC98-F2EAA5CFB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Coleta e Análise de Dados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8DFBFF5-78CD-FCC0-E8F1-C0C141189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864" y="1690687"/>
            <a:ext cx="10515600" cy="4802187"/>
          </a:xfrm>
        </p:spPr>
        <p:txBody>
          <a:bodyPr>
            <a:normAutofit fontScale="92500" lnSpcReduction="20000"/>
          </a:bodyPr>
          <a:lstStyle/>
          <a:p>
            <a:r>
              <a:rPr lang="pt-BR" b="1" dirty="0"/>
              <a:t>Entrevista com o </a:t>
            </a:r>
            <a:r>
              <a:rPr lang="pt-BR" b="1" dirty="0" err="1"/>
              <a:t>Ceo</a:t>
            </a:r>
            <a:r>
              <a:rPr lang="pt-BR" b="1" dirty="0"/>
              <a:t>:</a:t>
            </a:r>
          </a:p>
          <a:p>
            <a:r>
              <a:rPr lang="pt-BR" dirty="0"/>
              <a:t>O CEO é fundador da Del Rey Empreendimentos imobiliários e concedeu autorização para a coleta de dados.</a:t>
            </a:r>
          </a:p>
          <a:p>
            <a:r>
              <a:rPr lang="pt-BR" dirty="0"/>
              <a:t>A empresa iniciou através de seu pai comprando lotes de construção ainda na época em que Goiânia não tinha asfalto. O CEO com isso teve a genial ideia de começar a construir já que enxergou no negócio uma grande oportunidade de negócio.</a:t>
            </a:r>
          </a:p>
          <a:p>
            <a:r>
              <a:rPr lang="pt-BR" dirty="0"/>
              <a:t>Os investimentos e expansões são realizados conforme a capacidade financeira e oportunidades de mercado.</a:t>
            </a:r>
          </a:p>
          <a:p>
            <a:r>
              <a:rPr lang="pt-BR" dirty="0"/>
              <a:t>Existe integração entre todas as áreas definição das estratégias organizacionais.</a:t>
            </a:r>
          </a:p>
          <a:p>
            <a:r>
              <a:rPr lang="pt-BR" dirty="0"/>
              <a:t>A empresa possui visão de continuidade e crescimento sustentável para as próximas gerações.</a:t>
            </a:r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04FBD03-08A5-0AB2-3ADC-DA13AC4FA9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631" y="365126"/>
            <a:ext cx="827908" cy="111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332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788440-A0E5-A463-B5FA-36BE19876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Coleta e Análise de Dados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576902-5ADE-270B-53A9-164CE205A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pt-BR" b="1" dirty="0"/>
              <a:t>Entrevista com a Diretora Financeira:</a:t>
            </a:r>
          </a:p>
          <a:p>
            <a:r>
              <a:rPr lang="pt-BR" dirty="0"/>
              <a:t>A diretora financeira é sócia da organização e concedeu autorização para a coleta de dados</a:t>
            </a:r>
            <a:endParaRPr lang="pt-BR" b="1" dirty="0"/>
          </a:p>
          <a:p>
            <a:r>
              <a:rPr lang="pt-BR" dirty="0"/>
              <a:t>Ela ressaltou que a gestão financeira busca garantir liquidez, organização e previsibilidade dos recursos.</a:t>
            </a:r>
          </a:p>
          <a:p>
            <a:r>
              <a:rPr lang="pt-BR" dirty="0"/>
              <a:t>Também falou que o fluxo de caixa é monitorado diariamente para evitar riscos financeiros.</a:t>
            </a:r>
          </a:p>
          <a:p>
            <a:r>
              <a:rPr lang="pt-BR" dirty="0"/>
              <a:t>Disse também que os principais indicadores utilizados são fluxo de caixa, liquidez, receitas, despesas e acompanhamento bancário. Onde a empresa também possui fundo de contingência para enfrentar oscilações econômicas e imprevistos.</a:t>
            </a:r>
          </a:p>
          <a:p>
            <a:r>
              <a:rPr lang="pt-BR" dirty="0"/>
              <a:t>Também ressaltou a brilhante parceira da comunicação constante entre os setores, favorecendo decisões integradas.</a:t>
            </a:r>
          </a:p>
          <a:p>
            <a:endParaRPr lang="pt-BR" dirty="0"/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A83B709-DA71-1928-CD6F-887376C46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1422"/>
            <a:ext cx="1915328" cy="110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807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60CF10-63BE-B15B-CA8C-76D96A767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pt-BR" dirty="0"/>
              <a:t>Análise de Dados 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C222DC47-1A67-E1D6-3A0D-4AF9CCF4FB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667" y="1004883"/>
            <a:ext cx="9163306" cy="585311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34A2958-F94C-3A73-DD78-6A6DFC87E8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668" y="-1"/>
            <a:ext cx="1768230" cy="10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13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AC9510-1794-D2F3-C9C0-C3FECAE1B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59" y="8866"/>
            <a:ext cx="10515600" cy="1325563"/>
          </a:xfrm>
        </p:spPr>
        <p:txBody>
          <a:bodyPr/>
          <a:lstStyle/>
          <a:p>
            <a:pPr algn="ctr"/>
            <a:r>
              <a:rPr lang="pt-BR" dirty="0"/>
              <a:t>Análise de dados 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CA7AD204-231F-C1FD-1B6A-F64E94A61F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3" y="1334429"/>
            <a:ext cx="11371671" cy="469187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4A44165-78C3-863D-CDC7-7A785FE42B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06" y="272185"/>
            <a:ext cx="1869322" cy="108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538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A51343-FEFA-CEBB-5A67-9E4FF4873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Considerações Finais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570C2EE-0878-2A92-8577-377F0CB58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251" y="1690688"/>
            <a:ext cx="10515600" cy="4351338"/>
          </a:xfrm>
        </p:spPr>
        <p:txBody>
          <a:bodyPr/>
          <a:lstStyle/>
          <a:p>
            <a:r>
              <a:rPr lang="pt-BR" dirty="0"/>
              <a:t>O estudo atingiu os objetivos propostos através de:</a:t>
            </a:r>
          </a:p>
          <a:p>
            <a:r>
              <a:rPr lang="pt-BR" dirty="0"/>
              <a:t>A Del Rey possui gestão financeira estruturada e madura.</a:t>
            </a:r>
          </a:p>
          <a:p>
            <a:r>
              <a:rPr lang="pt-BR" dirty="0"/>
              <a:t>Fluxo de caixa e controle de custos são diferenciais estratégicos.</a:t>
            </a:r>
          </a:p>
          <a:p>
            <a:r>
              <a:rPr lang="pt-BR" dirty="0"/>
              <a:t>A gestão financeira é um dos pilares da sustentabilidade e expansão da empresa.</a:t>
            </a:r>
          </a:p>
          <a:p>
            <a:r>
              <a:rPr lang="pt-BR" dirty="0"/>
              <a:t>Tem a oportunidade de evoluir por meio da digitalização e uso de indicadores.</a:t>
            </a:r>
          </a:p>
          <a:p>
            <a:r>
              <a:rPr lang="pt-BR" dirty="0"/>
              <a:t>Sugere-se novos estudos tendo em vista o dinamismo do mercado, das empresas e </a:t>
            </a:r>
            <a:r>
              <a:rPr lang="pt-BR"/>
              <a:t>das pessoas.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40CBD49-7E2B-113B-F5B5-020ECBE2F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02" y="338175"/>
            <a:ext cx="1994877" cy="115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21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981C30-767F-AADF-1F4C-9EE7D8E4E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45131"/>
          </a:xfrm>
        </p:spPr>
        <p:txBody>
          <a:bodyPr/>
          <a:lstStyle/>
          <a:p>
            <a:pPr algn="ctr"/>
            <a:r>
              <a:rPr lang="pt-BR" dirty="0"/>
              <a:t>OBRIGADO!!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340470B-E856-5888-BFBA-237BD018E1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68" y="365125"/>
            <a:ext cx="3622301" cy="142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6799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882</Words>
  <Application>Microsoft Office PowerPoint</Application>
  <PresentationFormat>Widescreen</PresentationFormat>
  <Paragraphs>60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9" baseType="lpstr">
      <vt:lpstr>.AppleSystemUIFont</vt:lpstr>
      <vt:lpstr>.SFUI-Regular</vt:lpstr>
      <vt:lpstr>.SFUI-Semibold</vt:lpstr>
      <vt:lpstr>Aptos</vt:lpstr>
      <vt:lpstr>Aptos Display</vt:lpstr>
      <vt:lpstr>Arial</vt:lpstr>
      <vt:lpstr>Calibri</vt:lpstr>
      <vt:lpstr>Clear Sans Regular Bold</vt:lpstr>
      <vt:lpstr>Corbel</vt:lpstr>
      <vt:lpstr>Helvetica</vt:lpstr>
      <vt:lpstr>Söhne</vt:lpstr>
      <vt:lpstr>Times New Roman</vt:lpstr>
      <vt:lpstr>Tema do Office</vt:lpstr>
      <vt:lpstr>   Pontifícia Universidade Católica de Goiás Escola de Gestão e Negócios Curso de Administração Acadêmico: Alberto Rassi Bedim  GESTÃO DE FINANÇAS: UM ESTUDO DE CASO EM UMA EMPRESA DE CONSTRUÇÃO CIVIL  ORIENTADORA: Profª. Drª. Tereza Cristina Pinheiro de Lima Membro: Prof.º. Ms. Paulo José Gonzaga Ribeiro Membro: Prof.º. Ms. Ricardo Resende Dias   </vt:lpstr>
      <vt:lpstr> Introdução </vt:lpstr>
      <vt:lpstr> Objetivo geral</vt:lpstr>
      <vt:lpstr> Objetivo específico </vt:lpstr>
      <vt:lpstr>Problematização</vt:lpstr>
      <vt:lpstr>Fundamentação Teórica </vt:lpstr>
      <vt:lpstr>DIAGNÓSTICO ORGANIZACIONAL </vt:lpstr>
      <vt:lpstr>Metodologia</vt:lpstr>
      <vt:lpstr>Metodologia</vt:lpstr>
      <vt:lpstr>Coleta e análise de dados</vt:lpstr>
      <vt:lpstr>Coleta e Análise de Dados</vt:lpstr>
      <vt:lpstr>Coleta e Análise de Dados</vt:lpstr>
      <vt:lpstr>Análise de Dados </vt:lpstr>
      <vt:lpstr>Análise de dados </vt:lpstr>
      <vt:lpstr>Considerações Finais</vt:lpstr>
      <vt:lpstr>OBRIGADO!!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Pontifícia Universidade Católica de Goiás Escola de Gestão e Negócios Curso de Administração Acadêmico: Alberto Rassi Bedim  GESTÃO DE FINANÇAS: UM ESTUDO DE CASO EM UMA EMPRESA DE CONSTRUÇÃO CIVIL  ORIENTADORA: Profª. Drª. TEREZA CRISTINA PINHEIRO DE LIMA Membro: Prof.º. Ms. Paulo José Gonzaga Ribeiro Membro: Prof.º. Ms. Ricardo Resende Dias</dc:title>
  <dc:creator>Alberto Rassi</dc:creator>
  <cp:lastModifiedBy>Tereza Pinheiro</cp:lastModifiedBy>
  <cp:revision>23</cp:revision>
  <dcterms:created xsi:type="dcterms:W3CDTF">2026-05-27T16:41:14Z</dcterms:created>
  <dcterms:modified xsi:type="dcterms:W3CDTF">2026-06-01T16:49:09Z</dcterms:modified>
</cp:coreProperties>
</file>